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handoutMasterIdLst>
    <p:handoutMasterId r:id="rId23"/>
  </p:handoutMasterIdLst>
  <p:sldIdLst>
    <p:sldId id="277" r:id="rId2"/>
    <p:sldId id="278" r:id="rId3"/>
    <p:sldId id="279" r:id="rId4"/>
    <p:sldId id="280" r:id="rId5"/>
    <p:sldId id="281" r:id="rId6"/>
    <p:sldId id="282" r:id="rId7"/>
    <p:sldId id="283" r:id="rId8"/>
    <p:sldId id="293" r:id="rId9"/>
    <p:sldId id="284" r:id="rId10"/>
    <p:sldId id="285" r:id="rId11"/>
    <p:sldId id="286" r:id="rId12"/>
    <p:sldId id="287" r:id="rId13"/>
    <p:sldId id="295" r:id="rId14"/>
    <p:sldId id="288" r:id="rId15"/>
    <p:sldId id="290" r:id="rId16"/>
    <p:sldId id="296" r:id="rId17"/>
    <p:sldId id="289" r:id="rId18"/>
    <p:sldId id="292" r:id="rId19"/>
    <p:sldId id="294" r:id="rId20"/>
    <p:sldId id="291"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28" userDrawn="1">
          <p15:clr>
            <a:srgbClr val="A4A3A4"/>
          </p15:clr>
        </p15:guide>
        <p15:guide id="2" pos="2449" userDrawn="1">
          <p15:clr>
            <a:srgbClr val="A4A3A4"/>
          </p15:clr>
        </p15:guide>
        <p15:guide id="3" pos="975" userDrawn="1">
          <p15:clr>
            <a:srgbClr val="A4A3A4"/>
          </p15:clr>
        </p15:guide>
        <p15:guide id="4" orient="horz" pos="3838" userDrawn="1">
          <p15:clr>
            <a:srgbClr val="A4A3A4"/>
          </p15:clr>
        </p15:guide>
        <p15:guide id="5" pos="55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329"/>
    <a:srgbClr val="EAB729"/>
    <a:srgbClr val="E9B714"/>
    <a:srgbClr val="EB8B2D"/>
    <a:srgbClr val="F3B329"/>
    <a:srgbClr val="FF00D3"/>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84428" autoAdjust="0"/>
  </p:normalViewPr>
  <p:slideViewPr>
    <p:cSldViewPr snapToGrid="0" snapToObjects="1">
      <p:cViewPr>
        <p:scale>
          <a:sx n="90" d="100"/>
          <a:sy n="90" d="100"/>
        </p:scale>
        <p:origin x="-1075" y="-58"/>
      </p:cViewPr>
      <p:guideLst>
        <p:guide orient="horz" pos="2228"/>
        <p:guide orient="horz" pos="3838"/>
        <p:guide pos="2449"/>
        <p:guide pos="975"/>
        <p:guide pos="5511"/>
      </p:guideLst>
    </p:cSldViewPr>
  </p:slideViewPr>
  <p:outlineViewPr>
    <p:cViewPr>
      <p:scale>
        <a:sx n="33" d="100"/>
        <a:sy n="33" d="100"/>
      </p:scale>
      <p:origin x="0" y="-5672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4B44EF8-8EFE-4B6F-92F1-DF715CB9B92D}" type="datetimeFigureOut">
              <a:rPr lang="de-DE" smtClean="0"/>
              <a:t>06.06.2023</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CAF8CA1-D83A-49DF-9074-F7B16E66D9CD}" type="slidenum">
              <a:rPr lang="de-DE" smtClean="0"/>
              <a:t>‹Nr.›</a:t>
            </a:fld>
            <a:endParaRPr lang="de-DE"/>
          </a:p>
        </p:txBody>
      </p:sp>
    </p:spTree>
    <p:extLst>
      <p:ext uri="{BB962C8B-B14F-4D97-AF65-F5344CB8AC3E}">
        <p14:creationId xmlns:p14="http://schemas.microsoft.com/office/powerpoint/2010/main" val="3290203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1F60B482-4C8A-474A-8E5E-D7DD298D9D6B}" type="datetimeFigureOut">
              <a:rPr lang="de-DE" smtClean="0"/>
              <a:t>06.06.2023</a:t>
            </a:fld>
            <a:endParaRPr lang="de-DE"/>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BB9D404-6A38-3244-92F4-0714178882E1}" type="slidenum">
              <a:rPr lang="de-DE" smtClean="0"/>
              <a:t>‹Nr.›</a:t>
            </a:fld>
            <a:endParaRPr lang="de-DE"/>
          </a:p>
        </p:txBody>
      </p:sp>
    </p:spTree>
    <p:extLst>
      <p:ext uri="{BB962C8B-B14F-4D97-AF65-F5344CB8AC3E}">
        <p14:creationId xmlns:p14="http://schemas.microsoft.com/office/powerpoint/2010/main" val="43944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Optimum:</a:t>
            </a:r>
            <a:r>
              <a:rPr lang="de-DE" baseline="0" dirty="0" smtClean="0"/>
              <a:t> „Meine Lieblingslösung“, die für mich und meine Position am besten passt. Liegt im Zentrum meines Wohlfühlbereichs.</a:t>
            </a:r>
          </a:p>
          <a:p>
            <a:r>
              <a:rPr lang="de-DE" baseline="0" dirty="0" smtClean="0"/>
              <a:t>Wohlfühlbereich: unsere Konsens-Zone, mit diesen Entscheidungen fühle ich mich wohl und kann gut dahinter stehen.</a:t>
            </a:r>
          </a:p>
          <a:p>
            <a:r>
              <a:rPr lang="de-DE" baseline="0" dirty="0" smtClean="0"/>
              <a:t>Toleranzbereich: </a:t>
            </a:r>
            <a:r>
              <a:rPr lang="de-DE" baseline="0" dirty="0" err="1" smtClean="0"/>
              <a:t>KonsenT</a:t>
            </a:r>
            <a:r>
              <a:rPr lang="de-DE" baseline="0" dirty="0" smtClean="0"/>
              <a:t>-Zone – Entscheidungen, die in diesem Bereich gefällt werden, sind wir mich ok, die Entscheidung ist nicht mein Favorit, aber scheint für alle die beste bekannte Lösung zu sein. „Naja, </a:t>
            </a:r>
            <a:r>
              <a:rPr lang="de-DE" baseline="0" dirty="0" err="1" smtClean="0"/>
              <a:t>okey</a:t>
            </a:r>
            <a:r>
              <a:rPr lang="de-DE" baseline="0" dirty="0" smtClean="0"/>
              <a:t>, es bringt uns einen Schritt weiter.“</a:t>
            </a:r>
          </a:p>
          <a:p>
            <a:r>
              <a:rPr lang="de-DE" baseline="0" dirty="0" smtClean="0"/>
              <a:t>KO-Zone: Innere Warnsignale leuchten auf – „Nein! Das geht so nicht – wir haben etwas Wichtiges übersehen, dass wir noch bedenken müssen!“ „Diese Entscheidung schadet uns mehr, als sie uns nützt.“ „Ich habe einen schwerwiegenden Einwand“.</a:t>
            </a:r>
          </a:p>
          <a:p>
            <a:endParaRPr lang="de-DE" dirty="0"/>
          </a:p>
        </p:txBody>
      </p:sp>
      <p:sp>
        <p:nvSpPr>
          <p:cNvPr id="4" name="Foliennummernplatzhalter 3"/>
          <p:cNvSpPr>
            <a:spLocks noGrp="1"/>
          </p:cNvSpPr>
          <p:nvPr>
            <p:ph type="sldNum" sz="quarter" idx="10"/>
          </p:nvPr>
        </p:nvSpPr>
        <p:spPr/>
        <p:txBody>
          <a:bodyPr/>
          <a:lstStyle/>
          <a:p>
            <a:fld id="{1BB9D404-6A38-3244-92F4-0714178882E1}" type="slidenum">
              <a:rPr lang="de-DE" smtClean="0"/>
              <a:t>14</a:t>
            </a:fld>
            <a:endParaRPr lang="de-DE"/>
          </a:p>
        </p:txBody>
      </p:sp>
    </p:spTree>
    <p:extLst>
      <p:ext uri="{BB962C8B-B14F-4D97-AF65-F5344CB8AC3E}">
        <p14:creationId xmlns:p14="http://schemas.microsoft.com/office/powerpoint/2010/main" val="2092647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4" name="Rechteck 13">
            <a:extLst>
              <a:ext uri="{FF2B5EF4-FFF2-40B4-BE49-F238E27FC236}">
                <a16:creationId xmlns="" xmlns:a16="http://schemas.microsoft.com/office/drawing/2014/main" id="{FB8711F6-09D4-F04C-9F7E-D50D9282A4A9}"/>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 </a:t>
            </a:r>
          </a:p>
        </p:txBody>
      </p:sp>
      <p:pic>
        <p:nvPicPr>
          <p:cNvPr id="15" name="Grafik 14">
            <a:extLst>
              <a:ext uri="{FF2B5EF4-FFF2-40B4-BE49-F238E27FC236}">
                <a16:creationId xmlns="" xmlns:a16="http://schemas.microsoft.com/office/drawing/2014/main" id="{BDEEE663-67B9-614E-AA62-35571062AD05}"/>
              </a:ext>
            </a:extLst>
          </p:cNvPr>
          <p:cNvPicPr>
            <a:picLocks noChangeAspect="1"/>
          </p:cNvPicPr>
          <p:nvPr userDrawn="1"/>
        </p:nvPicPr>
        <p:blipFill>
          <a:blip r:embed="rId2"/>
          <a:stretch>
            <a:fillRect/>
          </a:stretch>
        </p:blipFill>
        <p:spPr>
          <a:xfrm>
            <a:off x="6876256" y="5631406"/>
            <a:ext cx="1750908" cy="769009"/>
          </a:xfrm>
          <a:prstGeom prst="rect">
            <a:avLst/>
          </a:prstGeom>
        </p:spPr>
      </p:pic>
      <p:sp>
        <p:nvSpPr>
          <p:cNvPr id="16" name="Textfeld 15">
            <a:extLst>
              <a:ext uri="{FF2B5EF4-FFF2-40B4-BE49-F238E27FC236}">
                <a16:creationId xmlns="" xmlns:a16="http://schemas.microsoft.com/office/drawing/2014/main" id="{3848A4BC-21DF-8946-8A6D-E004255CB221}"/>
              </a:ext>
            </a:extLst>
          </p:cNvPr>
          <p:cNvSpPr txBox="1"/>
          <p:nvPr userDrawn="1"/>
        </p:nvSpPr>
        <p:spPr>
          <a:xfrm>
            <a:off x="903027" y="3606729"/>
            <a:ext cx="7345257" cy="415498"/>
          </a:xfrm>
          <a:prstGeom prst="rect">
            <a:avLst/>
          </a:prstGeom>
          <a:noFill/>
        </p:spPr>
        <p:txBody>
          <a:bodyPr wrap="square" rtlCol="0">
            <a:spAutoFit/>
          </a:bodyPr>
          <a:lstStyle/>
          <a:p>
            <a:pPr algn="ctr"/>
            <a:r>
              <a:rPr lang="de-DE" sz="2100" b="0" i="0" spc="0" baseline="0" dirty="0">
                <a:solidFill>
                  <a:schemeClr val="bg1"/>
                </a:solidFill>
                <a:latin typeface="Arial" panose="020B0604020202020204" pitchFamily="34" charset="0"/>
                <a:ea typeface="Open Sans" panose="020B0606030504020204" pitchFamily="34" charset="0"/>
                <a:cs typeface="Arial" panose="020B0604020202020204" pitchFamily="34" charset="0"/>
              </a:rPr>
              <a:t>in den Seelsorgeeinheiten der Diözese Rottenburg-Stuttgart</a:t>
            </a:r>
          </a:p>
        </p:txBody>
      </p:sp>
      <p:pic>
        <p:nvPicPr>
          <p:cNvPr id="17" name="Grafik 16">
            <a:extLst>
              <a:ext uri="{FF2B5EF4-FFF2-40B4-BE49-F238E27FC236}">
                <a16:creationId xmlns="" xmlns:a16="http://schemas.microsoft.com/office/drawing/2014/main" id="{3FF7A112-8DA0-4349-B2C2-0808A4637EA6}"/>
              </a:ext>
            </a:extLst>
          </p:cNvPr>
          <p:cNvPicPr>
            <a:picLocks noChangeAspect="1"/>
          </p:cNvPicPr>
          <p:nvPr userDrawn="1"/>
        </p:nvPicPr>
        <p:blipFill>
          <a:blip r:embed="rId3"/>
          <a:stretch>
            <a:fillRect/>
          </a:stretch>
        </p:blipFill>
        <p:spPr>
          <a:xfrm>
            <a:off x="905355" y="2274938"/>
            <a:ext cx="9410475" cy="1375258"/>
          </a:xfrm>
          <a:prstGeom prst="rect">
            <a:avLst/>
          </a:prstGeom>
        </p:spPr>
      </p:pic>
      <p:pic>
        <p:nvPicPr>
          <p:cNvPr id="9" name="Grafik 8">
            <a:extLst>
              <a:ext uri="{FF2B5EF4-FFF2-40B4-BE49-F238E27FC236}">
                <a16:creationId xmlns="" xmlns:a16="http://schemas.microsoft.com/office/drawing/2014/main" id="{52C43806-0827-8442-A286-30256F8912DA}"/>
              </a:ext>
            </a:extLst>
          </p:cNvPr>
          <p:cNvPicPr>
            <a:picLocks noChangeAspect="1"/>
          </p:cNvPicPr>
          <p:nvPr userDrawn="1"/>
        </p:nvPicPr>
        <p:blipFill>
          <a:blip r:embed="rId4"/>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736103630"/>
      </p:ext>
    </p:extLst>
  </p:cSld>
  <p:clrMapOvr>
    <a:masterClrMapping/>
  </p:clrMapOvr>
  <p:extLst mod="1">
    <p:ext uri="{DCECCB84-F9BA-43D5-87BE-67443E8EF086}">
      <p15:sldGuideLst xmlns="" xmlns:p15="http://schemas.microsoft.com/office/powerpoint/2012/main">
        <p15:guide id="1" orient="horz" pos="1548" userDrawn="1">
          <p15:clr>
            <a:srgbClr val="FBAE40"/>
          </p15:clr>
        </p15:guide>
        <p15:guide id="2" pos="2880" userDrawn="1">
          <p15:clr>
            <a:srgbClr val="FBAE40"/>
          </p15:clr>
        </p15:guide>
        <p15:guide id="3" pos="567" userDrawn="1">
          <p15:clr>
            <a:srgbClr val="FBAE40"/>
          </p15:clr>
        </p15:guide>
        <p15:guide id="4" pos="505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ollen_">
    <p:spTree>
      <p:nvGrpSpPr>
        <p:cNvPr id="1" name=""/>
        <p:cNvGrpSpPr/>
        <p:nvPr/>
      </p:nvGrpSpPr>
      <p:grpSpPr>
        <a:xfrm>
          <a:off x="0" y="0"/>
          <a:ext cx="0" cy="0"/>
          <a:chOff x="0" y="0"/>
          <a:chExt cx="0" cy="0"/>
        </a:xfrm>
      </p:grpSpPr>
      <p:sp>
        <p:nvSpPr>
          <p:cNvPr id="14" name="Rechteck 13">
            <a:extLst>
              <a:ext uri="{FF2B5EF4-FFF2-40B4-BE49-F238E27FC236}">
                <a16:creationId xmlns="" xmlns:a16="http://schemas.microsoft.com/office/drawing/2014/main" id="{7E121C32-36CD-434F-A9E0-17E2720909EA}"/>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extLst>
              <a:ext uri="{FF2B5EF4-FFF2-40B4-BE49-F238E27FC236}">
                <a16:creationId xmlns="" xmlns:a16="http://schemas.microsoft.com/office/drawing/2014/main" id="{36852288-38F1-8E4A-8812-6ECB4F2C0677}"/>
              </a:ext>
            </a:extLst>
          </p:cNvPr>
          <p:cNvPicPr>
            <a:picLocks noChangeAspect="1"/>
          </p:cNvPicPr>
          <p:nvPr userDrawn="1"/>
        </p:nvPicPr>
        <p:blipFill>
          <a:blip r:embed="rId2"/>
          <a:stretch>
            <a:fillRect/>
          </a:stretch>
        </p:blipFill>
        <p:spPr>
          <a:xfrm>
            <a:off x="1054100" y="2340000"/>
            <a:ext cx="7035800" cy="3200400"/>
          </a:xfrm>
          <a:prstGeom prst="rect">
            <a:avLst/>
          </a:prstGeom>
        </p:spPr>
      </p:pic>
      <p:pic>
        <p:nvPicPr>
          <p:cNvPr id="5" name="Grafik 4">
            <a:extLst>
              <a:ext uri="{FF2B5EF4-FFF2-40B4-BE49-F238E27FC236}">
                <a16:creationId xmlns="" xmlns:a16="http://schemas.microsoft.com/office/drawing/2014/main" id="{8A353288-6652-FA4F-B01C-FBC860DEE37B}"/>
              </a:ext>
            </a:extLst>
          </p:cNvPr>
          <p:cNvPicPr>
            <a:picLocks noChangeAspect="1"/>
          </p:cNvPicPr>
          <p:nvPr userDrawn="1"/>
        </p:nvPicPr>
        <p:blipFill>
          <a:blip r:embed="rId3"/>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2222913993"/>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Nur Titel">
    <p:spTree>
      <p:nvGrpSpPr>
        <p:cNvPr id="1" name=""/>
        <p:cNvGrpSpPr/>
        <p:nvPr/>
      </p:nvGrpSpPr>
      <p:grpSpPr>
        <a:xfrm>
          <a:off x="0" y="0"/>
          <a:ext cx="0" cy="0"/>
          <a:chOff x="0" y="0"/>
          <a:chExt cx="0" cy="0"/>
        </a:xfrm>
      </p:grpSpPr>
      <p:sp>
        <p:nvSpPr>
          <p:cNvPr id="5" name="Textfeld 4">
            <a:extLst>
              <a:ext uri="{FF2B5EF4-FFF2-40B4-BE49-F238E27FC236}">
                <a16:creationId xmlns="" xmlns:a16="http://schemas.microsoft.com/office/drawing/2014/main" id="{6A99180D-133D-A347-AFBB-98C08D091F68}"/>
              </a:ext>
            </a:extLst>
          </p:cNvPr>
          <p:cNvSpPr txBox="1"/>
          <p:nvPr userDrawn="1"/>
        </p:nvSpPr>
        <p:spPr>
          <a:xfrm>
            <a:off x="4718394" y="216092"/>
            <a:ext cx="4224130" cy="230832"/>
          </a:xfrm>
          <a:prstGeom prst="rect">
            <a:avLst/>
          </a:prstGeom>
          <a:noFill/>
          <a:ln>
            <a:noFill/>
          </a:ln>
        </p:spPr>
        <p:txBody>
          <a:bodyPr wrap="square" rtlCol="0">
            <a:spAutoFit/>
          </a:bodyPr>
          <a:lstStyle/>
          <a:p>
            <a:pPr algn="r"/>
            <a:r>
              <a:rPr lang="de-DE" sz="900" b="1" i="0" spc="10" baseline="0" dirty="0"/>
              <a:t>Abschließen und Abrunden</a:t>
            </a:r>
            <a:r>
              <a:rPr lang="de-DE" sz="900" b="1" spc="10" baseline="0" dirty="0"/>
              <a:t> </a:t>
            </a:r>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8FF460A4-3C26-5849-806C-CADA12AC7F5E}" type="slidenum">
              <a:rPr lang="de-DE" sz="900" spc="10" baseline="0" smtClean="0"/>
              <a:pPr/>
              <a:t>‹Nr.›</a:t>
            </a:fld>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0" name="Textplatzhalter 17">
            <a:extLst>
              <a:ext uri="{FF2B5EF4-FFF2-40B4-BE49-F238E27FC236}">
                <a16:creationId xmlns="" xmlns:a16="http://schemas.microsoft.com/office/drawing/2014/main" id="{AF75D783-4C3E-4C4F-91A0-1CCBC243CBD8}"/>
              </a:ext>
            </a:extLst>
          </p:cNvPr>
          <p:cNvSpPr>
            <a:spLocks noGrp="1"/>
          </p:cNvSpPr>
          <p:nvPr>
            <p:ph type="body" sz="quarter" idx="11"/>
          </p:nvPr>
        </p:nvSpPr>
        <p:spPr>
          <a:xfrm>
            <a:off x="467999" y="1440000"/>
            <a:ext cx="8280000" cy="4536000"/>
          </a:xfrm>
          <a:prstGeom prst="rect">
            <a:avLst/>
          </a:prstGeom>
        </p:spPr>
        <p:txBody>
          <a:bodyPr/>
          <a:lstStyle>
            <a:lvl1pPr marL="0" indent="0">
              <a:lnSpc>
                <a:spcPts val="2440"/>
              </a:lnSpc>
              <a:buNone/>
              <a:defRPr sz="2000" b="0" i="0">
                <a:latin typeface="Arial" panose="020B0604020202020204" pitchFamily="34" charset="0"/>
                <a:ea typeface="Open Sans" panose="020B0606030504020204" pitchFamily="34" charset="0"/>
                <a:cs typeface="Arial" panose="020B0604020202020204" pitchFamily="34" charset="0"/>
              </a:defRPr>
            </a:lvl1pPr>
          </a:lstStyle>
          <a:p>
            <a:pPr lvl="0"/>
            <a:r>
              <a:rPr lang="de-DE" dirty="0"/>
              <a:t>Mastertextformat bearbeiten</a:t>
            </a:r>
          </a:p>
        </p:txBody>
      </p:sp>
      <p:sp>
        <p:nvSpPr>
          <p:cNvPr id="12" name="Titel 8">
            <a:extLst>
              <a:ext uri="{FF2B5EF4-FFF2-40B4-BE49-F238E27FC236}">
                <a16:creationId xmlns="" xmlns:a16="http://schemas.microsoft.com/office/drawing/2014/main" id="{508E960D-4A57-654D-A0A5-58A029E6CF87}"/>
              </a:ext>
            </a:extLst>
          </p:cNvPr>
          <p:cNvSpPr>
            <a:spLocks noGrp="1"/>
          </p:cNvSpPr>
          <p:nvPr>
            <p:ph type="title"/>
          </p:nvPr>
        </p:nvSpPr>
        <p:spPr>
          <a:xfrm>
            <a:off x="467999" y="720304"/>
            <a:ext cx="8280000" cy="720000"/>
          </a:xfrm>
          <a:prstGeom prst="rect">
            <a:avLst/>
          </a:prstGeom>
        </p:spPr>
        <p:txBody>
          <a:bodyPr/>
          <a:lstStyle>
            <a:lvl1pPr>
              <a:defRPr sz="3000" b="1">
                <a:solidFill>
                  <a:srgbClr val="F3B329"/>
                </a:solidFill>
                <a:latin typeface="Arial" panose="020B0604020202020204" pitchFamily="34" charset="0"/>
                <a:cs typeface="Arial" panose="020B0604020202020204" pitchFamily="34" charset="0"/>
              </a:defRPr>
            </a:lvl1pPr>
          </a:lstStyle>
          <a:p>
            <a:r>
              <a:rPr lang="de-DE" dirty="0"/>
              <a:t>Mastertitelformat bearbeiten</a:t>
            </a:r>
          </a:p>
        </p:txBody>
      </p:sp>
      <p:pic>
        <p:nvPicPr>
          <p:cNvPr id="6" name="Grafik 5">
            <a:extLst>
              <a:ext uri="{FF2B5EF4-FFF2-40B4-BE49-F238E27FC236}">
                <a16:creationId xmlns="" xmlns:a16="http://schemas.microsoft.com/office/drawing/2014/main" id="{6A4CBFB5-E08E-3F4F-9C3A-993863A4B8ED}"/>
              </a:ext>
            </a:extLst>
          </p:cNvPr>
          <p:cNvPicPr>
            <a:picLocks noChangeAspect="1"/>
          </p:cNvPicPr>
          <p:nvPr userDrawn="1"/>
        </p:nvPicPr>
        <p:blipFill>
          <a:blip r:embed="rId2"/>
          <a:stretch>
            <a:fillRect/>
          </a:stretch>
        </p:blipFill>
        <p:spPr>
          <a:xfrm>
            <a:off x="565846" y="470266"/>
            <a:ext cx="8285226" cy="49911"/>
          </a:xfrm>
          <a:prstGeom prst="rect">
            <a:avLst/>
          </a:prstGeom>
        </p:spPr>
      </p:pic>
    </p:spTree>
    <p:extLst>
      <p:ext uri="{BB962C8B-B14F-4D97-AF65-F5344CB8AC3E}">
        <p14:creationId xmlns:p14="http://schemas.microsoft.com/office/powerpoint/2010/main" val="6254405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4" name="Rechteck 13">
            <a:extLst>
              <a:ext uri="{FF2B5EF4-FFF2-40B4-BE49-F238E27FC236}">
                <a16:creationId xmlns="" xmlns:a16="http://schemas.microsoft.com/office/drawing/2014/main" id="{7E121C32-36CD-434F-A9E0-17E2720909EA}"/>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Grafik 4">
            <a:extLst>
              <a:ext uri="{FF2B5EF4-FFF2-40B4-BE49-F238E27FC236}">
                <a16:creationId xmlns="" xmlns:a16="http://schemas.microsoft.com/office/drawing/2014/main" id="{8A353288-6652-FA4F-B01C-FBC860DEE37B}"/>
              </a:ext>
            </a:extLst>
          </p:cNvPr>
          <p:cNvPicPr>
            <a:picLocks noChangeAspect="1"/>
          </p:cNvPicPr>
          <p:nvPr userDrawn="1"/>
        </p:nvPicPr>
        <p:blipFill>
          <a:blip r:embed="rId2"/>
          <a:stretch>
            <a:fillRect/>
          </a:stretch>
        </p:blipFill>
        <p:spPr>
          <a:xfrm>
            <a:off x="3771900" y="567039"/>
            <a:ext cx="1600200" cy="1612900"/>
          </a:xfrm>
          <a:prstGeom prst="rect">
            <a:avLst/>
          </a:prstGeom>
        </p:spPr>
      </p:pic>
      <p:pic>
        <p:nvPicPr>
          <p:cNvPr id="3" name="Grafik 2">
            <a:extLst>
              <a:ext uri="{FF2B5EF4-FFF2-40B4-BE49-F238E27FC236}">
                <a16:creationId xmlns="" xmlns:a16="http://schemas.microsoft.com/office/drawing/2014/main" id="{5D0270C5-DD67-3046-BAAE-2927F6904E39}"/>
              </a:ext>
            </a:extLst>
          </p:cNvPr>
          <p:cNvPicPr>
            <a:picLocks noChangeAspect="1"/>
          </p:cNvPicPr>
          <p:nvPr userDrawn="1"/>
        </p:nvPicPr>
        <p:blipFill>
          <a:blip r:embed="rId3"/>
          <a:stretch>
            <a:fillRect/>
          </a:stretch>
        </p:blipFill>
        <p:spPr>
          <a:xfrm>
            <a:off x="882650" y="2340000"/>
            <a:ext cx="7378700" cy="1879600"/>
          </a:xfrm>
          <a:prstGeom prst="rect">
            <a:avLst/>
          </a:prstGeom>
        </p:spPr>
      </p:pic>
      <p:sp>
        <p:nvSpPr>
          <p:cNvPr id="7" name="Textfeld 6">
            <a:extLst>
              <a:ext uri="{FF2B5EF4-FFF2-40B4-BE49-F238E27FC236}">
                <a16:creationId xmlns="" xmlns:a16="http://schemas.microsoft.com/office/drawing/2014/main" id="{8581E471-B6D1-1445-92B8-8DEECB2471F8}"/>
              </a:ext>
            </a:extLst>
          </p:cNvPr>
          <p:cNvSpPr txBox="1"/>
          <p:nvPr userDrawn="1"/>
        </p:nvSpPr>
        <p:spPr>
          <a:xfrm>
            <a:off x="903027" y="4233962"/>
            <a:ext cx="7345257" cy="738664"/>
          </a:xfrm>
          <a:prstGeom prst="rect">
            <a:avLst/>
          </a:prstGeom>
          <a:noFill/>
        </p:spPr>
        <p:txBody>
          <a:bodyPr wrap="square" rtlCol="0">
            <a:spAutoFit/>
          </a:bodyPr>
          <a:lstStyle/>
          <a:p>
            <a:pPr algn="ctr"/>
            <a:r>
              <a:rPr lang="de-DE" sz="2100" b="0" i="0" spc="0" baseline="0" dirty="0">
                <a:solidFill>
                  <a:schemeClr val="bg1"/>
                </a:solidFill>
                <a:latin typeface="Arial" panose="020B0604020202020204" pitchFamily="34" charset="0"/>
                <a:ea typeface="Open Sans" panose="020B0606030504020204" pitchFamily="34" charset="0"/>
                <a:cs typeface="Arial" panose="020B0604020202020204" pitchFamily="34" charset="0"/>
              </a:rPr>
              <a:t>Viel Freude und Gottes Segen für Ihre Arbeit </a:t>
            </a:r>
          </a:p>
          <a:p>
            <a:pPr algn="ctr"/>
            <a:r>
              <a:rPr lang="de-DE" sz="2100" b="0" i="0" spc="0" baseline="0" dirty="0">
                <a:solidFill>
                  <a:schemeClr val="bg1"/>
                </a:solidFill>
                <a:latin typeface="Arial" panose="020B0604020202020204" pitchFamily="34" charset="0"/>
                <a:ea typeface="Open Sans" panose="020B0606030504020204" pitchFamily="34" charset="0"/>
                <a:cs typeface="Arial" panose="020B0604020202020204" pitchFamily="34" charset="0"/>
              </a:rPr>
              <a:t>im Leitungsgremium Ihrer (Kirchen-)Gemeinde!</a:t>
            </a:r>
          </a:p>
        </p:txBody>
      </p:sp>
    </p:spTree>
    <p:extLst>
      <p:ext uri="{BB962C8B-B14F-4D97-AF65-F5344CB8AC3E}">
        <p14:creationId xmlns:p14="http://schemas.microsoft.com/office/powerpoint/2010/main" val="3244087483"/>
      </p:ext>
    </p:extLst>
  </p:cSld>
  <p:clrMapOvr>
    <a:masterClrMapping/>
  </p:clrMapOvr>
  <p:extLst mod="1">
    <p:ext uri="{DCECCB84-F9BA-43D5-87BE-67443E8EF086}">
      <p15:sldGuideLst xmlns=""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kommen_u_Kennenlernen">
    <p:spTree>
      <p:nvGrpSpPr>
        <p:cNvPr id="1" name=""/>
        <p:cNvGrpSpPr/>
        <p:nvPr/>
      </p:nvGrpSpPr>
      <p:grpSpPr>
        <a:xfrm>
          <a:off x="0" y="0"/>
          <a:ext cx="0" cy="0"/>
          <a:chOff x="0" y="0"/>
          <a:chExt cx="0" cy="0"/>
        </a:xfrm>
      </p:grpSpPr>
      <p:sp>
        <p:nvSpPr>
          <p:cNvPr id="14" name="Rechteck 13">
            <a:extLst>
              <a:ext uri="{FF2B5EF4-FFF2-40B4-BE49-F238E27FC236}">
                <a16:creationId xmlns="" xmlns:a16="http://schemas.microsoft.com/office/drawing/2014/main" id="{ADAB3E45-46B6-5340-A51E-AF3AC56842EB}"/>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extLst>
              <a:ext uri="{FF2B5EF4-FFF2-40B4-BE49-F238E27FC236}">
                <a16:creationId xmlns="" xmlns:a16="http://schemas.microsoft.com/office/drawing/2014/main" id="{D2CF812F-07FC-FF47-B213-F117197D090A}"/>
              </a:ext>
            </a:extLst>
          </p:cNvPr>
          <p:cNvPicPr>
            <a:picLocks noChangeAspect="1"/>
          </p:cNvPicPr>
          <p:nvPr userDrawn="1"/>
        </p:nvPicPr>
        <p:blipFill>
          <a:blip r:embed="rId2"/>
          <a:stretch>
            <a:fillRect/>
          </a:stretch>
        </p:blipFill>
        <p:spPr>
          <a:xfrm>
            <a:off x="617158" y="2340000"/>
            <a:ext cx="7924800" cy="2946400"/>
          </a:xfrm>
          <a:prstGeom prst="rect">
            <a:avLst/>
          </a:prstGeom>
        </p:spPr>
      </p:pic>
      <p:pic>
        <p:nvPicPr>
          <p:cNvPr id="5" name="Grafik 4">
            <a:extLst>
              <a:ext uri="{FF2B5EF4-FFF2-40B4-BE49-F238E27FC236}">
                <a16:creationId xmlns="" xmlns:a16="http://schemas.microsoft.com/office/drawing/2014/main" id="{70419BDB-30D6-EC49-B5A2-6177D95F2B7B}"/>
              </a:ext>
            </a:extLst>
          </p:cNvPr>
          <p:cNvPicPr>
            <a:picLocks noChangeAspect="1"/>
          </p:cNvPicPr>
          <p:nvPr userDrawn="1"/>
        </p:nvPicPr>
        <p:blipFill>
          <a:blip r:embed="rId3"/>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3504257427"/>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5" name="Textfeld 4">
            <a:extLst>
              <a:ext uri="{FF2B5EF4-FFF2-40B4-BE49-F238E27FC236}">
                <a16:creationId xmlns="" xmlns:a16="http://schemas.microsoft.com/office/drawing/2014/main" id="{6A99180D-133D-A347-AFBB-98C08D091F68}"/>
              </a:ext>
            </a:extLst>
          </p:cNvPr>
          <p:cNvSpPr txBox="1"/>
          <p:nvPr userDrawn="1"/>
        </p:nvSpPr>
        <p:spPr>
          <a:xfrm>
            <a:off x="4718394" y="216092"/>
            <a:ext cx="4224130" cy="230832"/>
          </a:xfrm>
          <a:prstGeom prst="rect">
            <a:avLst/>
          </a:prstGeom>
          <a:noFill/>
          <a:ln>
            <a:noFill/>
          </a:ln>
        </p:spPr>
        <p:txBody>
          <a:bodyPr wrap="square" rtlCol="0">
            <a:spAutoFit/>
          </a:bodyPr>
          <a:lstStyle/>
          <a:p>
            <a:pPr algn="r"/>
            <a:r>
              <a:rPr lang="de-DE" sz="900" b="1" spc="10" baseline="0" dirty="0"/>
              <a:t>Ankommen und Kennenlernen </a:t>
            </a:r>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8FF460A4-3C26-5849-806C-CADA12AC7F5E}" type="slidenum">
              <a:rPr lang="de-DE" sz="900" spc="10" baseline="0" smtClean="0"/>
              <a:pPr/>
              <a:t>‹Nr.›</a:t>
            </a:fld>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8" name="Textplatzhalter 17">
            <a:extLst>
              <a:ext uri="{FF2B5EF4-FFF2-40B4-BE49-F238E27FC236}">
                <a16:creationId xmlns="" xmlns:a16="http://schemas.microsoft.com/office/drawing/2014/main" id="{F1E88AD7-E99C-C640-B61F-F5169D9030BA}"/>
              </a:ext>
            </a:extLst>
          </p:cNvPr>
          <p:cNvSpPr>
            <a:spLocks noGrp="1"/>
          </p:cNvSpPr>
          <p:nvPr>
            <p:ph type="body" sz="quarter" idx="11"/>
          </p:nvPr>
        </p:nvSpPr>
        <p:spPr>
          <a:xfrm>
            <a:off x="468000" y="1440000"/>
            <a:ext cx="8280000" cy="4536000"/>
          </a:xfrm>
          <a:prstGeom prst="rect">
            <a:avLst/>
          </a:prstGeom>
        </p:spPr>
        <p:txBody>
          <a:bodyPr/>
          <a:lstStyle>
            <a:lvl1pPr marL="0" indent="0">
              <a:lnSpc>
                <a:spcPts val="2440"/>
              </a:lnSpc>
              <a:buNone/>
              <a:defRPr sz="2000" b="0" i="0">
                <a:latin typeface="Arial" panose="020B0604020202020204" pitchFamily="34" charset="0"/>
                <a:ea typeface="Open Sans" panose="020B0606030504020204" pitchFamily="34" charset="0"/>
                <a:cs typeface="Arial" panose="020B0604020202020204" pitchFamily="34" charset="0"/>
              </a:defRPr>
            </a:lvl1pPr>
          </a:lstStyle>
          <a:p>
            <a:pPr lvl="0"/>
            <a:r>
              <a:rPr lang="de-DE" dirty="0"/>
              <a:t>Mastertextformat bearbeiten</a:t>
            </a:r>
          </a:p>
        </p:txBody>
      </p:sp>
      <p:sp>
        <p:nvSpPr>
          <p:cNvPr id="9" name="Titel 8">
            <a:extLst>
              <a:ext uri="{FF2B5EF4-FFF2-40B4-BE49-F238E27FC236}">
                <a16:creationId xmlns="" xmlns:a16="http://schemas.microsoft.com/office/drawing/2014/main" id="{6FDECE53-E556-5D42-BA95-B8089ED02582}"/>
              </a:ext>
            </a:extLst>
          </p:cNvPr>
          <p:cNvSpPr>
            <a:spLocks noGrp="1"/>
          </p:cNvSpPr>
          <p:nvPr>
            <p:ph type="title"/>
          </p:nvPr>
        </p:nvSpPr>
        <p:spPr>
          <a:xfrm>
            <a:off x="468000" y="720304"/>
            <a:ext cx="8280000" cy="720000"/>
          </a:xfrm>
          <a:prstGeom prst="rect">
            <a:avLst/>
          </a:prstGeom>
        </p:spPr>
        <p:txBody>
          <a:bodyPr/>
          <a:lstStyle>
            <a:lvl1pPr>
              <a:defRPr sz="3000" b="1">
                <a:solidFill>
                  <a:srgbClr val="F3B329"/>
                </a:solidFill>
                <a:latin typeface="Arial" panose="020B0604020202020204" pitchFamily="34" charset="0"/>
                <a:cs typeface="Arial" panose="020B0604020202020204" pitchFamily="34" charset="0"/>
              </a:defRPr>
            </a:lvl1pPr>
          </a:lstStyle>
          <a:p>
            <a:r>
              <a:rPr lang="de-DE" dirty="0"/>
              <a:t>Mastertitelformat bearbeiten</a:t>
            </a:r>
          </a:p>
        </p:txBody>
      </p:sp>
      <p:pic>
        <p:nvPicPr>
          <p:cNvPr id="11" name="Grafik 10">
            <a:extLst>
              <a:ext uri="{FF2B5EF4-FFF2-40B4-BE49-F238E27FC236}">
                <a16:creationId xmlns="" xmlns:a16="http://schemas.microsoft.com/office/drawing/2014/main" id="{33041B4A-B11A-C740-815C-0122AC85A946}"/>
              </a:ext>
            </a:extLst>
          </p:cNvPr>
          <p:cNvPicPr>
            <a:picLocks noChangeAspect="1"/>
          </p:cNvPicPr>
          <p:nvPr userDrawn="1"/>
        </p:nvPicPr>
        <p:blipFill>
          <a:blip r:embed="rId2"/>
          <a:stretch>
            <a:fillRect/>
          </a:stretch>
        </p:blipFill>
        <p:spPr>
          <a:xfrm>
            <a:off x="565846" y="470266"/>
            <a:ext cx="8285226" cy="49911"/>
          </a:xfrm>
          <a:prstGeom prst="rect">
            <a:avLst/>
          </a:prstGeom>
        </p:spPr>
      </p:pic>
    </p:spTree>
    <p:extLst>
      <p:ext uri="{BB962C8B-B14F-4D97-AF65-F5344CB8AC3E}">
        <p14:creationId xmlns:p14="http://schemas.microsoft.com/office/powerpoint/2010/main" val="575363960"/>
      </p:ext>
    </p:extLst>
  </p:cSld>
  <p:clrMapOvr>
    <a:masterClrMapping/>
  </p:clrMapOvr>
  <p:extLst>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guide id="3" pos="5556" userDrawn="1">
          <p15:clr>
            <a:srgbClr val="FBAE40"/>
          </p15:clr>
        </p15:guide>
        <p15:guide id="4" pos="38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itung">
    <p:spTree>
      <p:nvGrpSpPr>
        <p:cNvPr id="1" name=""/>
        <p:cNvGrpSpPr/>
        <p:nvPr/>
      </p:nvGrpSpPr>
      <p:grpSpPr>
        <a:xfrm>
          <a:off x="0" y="0"/>
          <a:ext cx="0" cy="0"/>
          <a:chOff x="0" y="0"/>
          <a:chExt cx="0" cy="0"/>
        </a:xfrm>
      </p:grpSpPr>
      <p:sp>
        <p:nvSpPr>
          <p:cNvPr id="36" name="Rechteck 35">
            <a:extLst>
              <a:ext uri="{FF2B5EF4-FFF2-40B4-BE49-F238E27FC236}">
                <a16:creationId xmlns="" xmlns:a16="http://schemas.microsoft.com/office/drawing/2014/main" id="{877CBEBF-F168-1947-99E2-76812E129A2B}"/>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Grafik 4">
            <a:extLst>
              <a:ext uri="{FF2B5EF4-FFF2-40B4-BE49-F238E27FC236}">
                <a16:creationId xmlns="" xmlns:a16="http://schemas.microsoft.com/office/drawing/2014/main" id="{947F89DC-6E15-034E-BC77-0DC1AA659F89}"/>
              </a:ext>
            </a:extLst>
          </p:cNvPr>
          <p:cNvPicPr>
            <a:picLocks noChangeAspect="1"/>
          </p:cNvPicPr>
          <p:nvPr userDrawn="1"/>
        </p:nvPicPr>
        <p:blipFill>
          <a:blip r:embed="rId2">
            <a:alphaModFix amt="60000"/>
          </a:blip>
          <a:stretch>
            <a:fillRect/>
          </a:stretch>
        </p:blipFill>
        <p:spPr>
          <a:xfrm>
            <a:off x="2921000" y="2340000"/>
            <a:ext cx="3302000" cy="2794000"/>
          </a:xfrm>
          <a:prstGeom prst="rect">
            <a:avLst/>
          </a:prstGeom>
        </p:spPr>
      </p:pic>
      <p:pic>
        <p:nvPicPr>
          <p:cNvPr id="7" name="Grafik 6">
            <a:extLst>
              <a:ext uri="{FF2B5EF4-FFF2-40B4-BE49-F238E27FC236}">
                <a16:creationId xmlns="" xmlns:a16="http://schemas.microsoft.com/office/drawing/2014/main" id="{C6E28298-F4C1-B64D-81D1-ADDB2823B4E5}"/>
              </a:ext>
            </a:extLst>
          </p:cNvPr>
          <p:cNvPicPr>
            <a:picLocks noChangeAspect="1"/>
          </p:cNvPicPr>
          <p:nvPr userDrawn="1"/>
        </p:nvPicPr>
        <p:blipFill>
          <a:blip r:embed="rId3"/>
          <a:stretch>
            <a:fillRect/>
          </a:stretch>
        </p:blipFill>
        <p:spPr>
          <a:xfrm>
            <a:off x="2966400" y="5097600"/>
            <a:ext cx="3302000" cy="1003300"/>
          </a:xfrm>
          <a:prstGeom prst="rect">
            <a:avLst/>
          </a:prstGeom>
        </p:spPr>
      </p:pic>
      <p:pic>
        <p:nvPicPr>
          <p:cNvPr id="6" name="Grafik 5">
            <a:extLst>
              <a:ext uri="{FF2B5EF4-FFF2-40B4-BE49-F238E27FC236}">
                <a16:creationId xmlns="" xmlns:a16="http://schemas.microsoft.com/office/drawing/2014/main" id="{208B9E92-D4A4-2F46-A687-126BF4C11518}"/>
              </a:ext>
            </a:extLst>
          </p:cNvPr>
          <p:cNvPicPr>
            <a:picLocks noChangeAspect="1"/>
          </p:cNvPicPr>
          <p:nvPr userDrawn="1"/>
        </p:nvPicPr>
        <p:blipFill>
          <a:blip r:embed="rId4"/>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3302423512"/>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Nur Titel">
    <p:spTree>
      <p:nvGrpSpPr>
        <p:cNvPr id="1" name=""/>
        <p:cNvGrpSpPr/>
        <p:nvPr/>
      </p:nvGrpSpPr>
      <p:grpSpPr>
        <a:xfrm>
          <a:off x="0" y="0"/>
          <a:ext cx="0" cy="0"/>
          <a:chOff x="0" y="0"/>
          <a:chExt cx="0" cy="0"/>
        </a:xfrm>
      </p:grpSpPr>
      <p:sp>
        <p:nvSpPr>
          <p:cNvPr id="5" name="Textfeld 4">
            <a:extLst>
              <a:ext uri="{FF2B5EF4-FFF2-40B4-BE49-F238E27FC236}">
                <a16:creationId xmlns="" xmlns:a16="http://schemas.microsoft.com/office/drawing/2014/main" id="{6A99180D-133D-A347-AFBB-98C08D091F68}"/>
              </a:ext>
            </a:extLst>
          </p:cNvPr>
          <p:cNvSpPr txBox="1"/>
          <p:nvPr userDrawn="1"/>
        </p:nvSpPr>
        <p:spPr>
          <a:xfrm>
            <a:off x="4718394" y="216092"/>
            <a:ext cx="4224130" cy="230832"/>
          </a:xfrm>
          <a:prstGeom prst="rect">
            <a:avLst/>
          </a:prstGeom>
          <a:noFill/>
          <a:ln>
            <a:noFill/>
          </a:ln>
        </p:spPr>
        <p:txBody>
          <a:bodyPr wrap="square" rtlCol="0">
            <a:spAutoFit/>
          </a:bodyPr>
          <a:lstStyle/>
          <a:p>
            <a:pPr algn="r"/>
            <a:r>
              <a:rPr lang="de-DE" sz="900" b="0" i="0" spc="10" baseline="0" dirty="0" err="1" smtClean="0"/>
              <a:t>Wozu.Was.Wie.</a:t>
            </a:r>
            <a:r>
              <a:rPr lang="de-DE" sz="900" b="1" spc="10" baseline="0" dirty="0" err="1" smtClean="0"/>
              <a:t>Leitung</a:t>
            </a:r>
            <a:r>
              <a:rPr lang="de-DE" sz="900" b="1" spc="10" baseline="0" dirty="0" smtClean="0"/>
              <a:t> </a:t>
            </a:r>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8FF460A4-3C26-5849-806C-CADA12AC7F5E}" type="slidenum">
              <a:rPr lang="de-DE" sz="900" spc="10" baseline="0" smtClean="0"/>
              <a:pPr/>
              <a:t>‹Nr.›</a:t>
            </a:fld>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0" name="Textplatzhalter 17">
            <a:extLst>
              <a:ext uri="{FF2B5EF4-FFF2-40B4-BE49-F238E27FC236}">
                <a16:creationId xmlns="" xmlns:a16="http://schemas.microsoft.com/office/drawing/2014/main" id="{18D640EA-D257-0B46-9B83-9BB1E1F8D265}"/>
              </a:ext>
            </a:extLst>
          </p:cNvPr>
          <p:cNvSpPr>
            <a:spLocks noGrp="1"/>
          </p:cNvSpPr>
          <p:nvPr>
            <p:ph type="body" sz="quarter" idx="11"/>
          </p:nvPr>
        </p:nvSpPr>
        <p:spPr>
          <a:xfrm>
            <a:off x="467999" y="1440000"/>
            <a:ext cx="8280000" cy="4536000"/>
          </a:xfrm>
          <a:prstGeom prst="rect">
            <a:avLst/>
          </a:prstGeom>
        </p:spPr>
        <p:txBody>
          <a:bodyPr/>
          <a:lstStyle>
            <a:lvl1pPr marL="0" indent="0">
              <a:lnSpc>
                <a:spcPts val="2440"/>
              </a:lnSpc>
              <a:buNone/>
              <a:defRPr sz="2000" b="0" i="0">
                <a:latin typeface="Arial" panose="020B0604020202020204" pitchFamily="34" charset="0"/>
                <a:ea typeface="Open Sans" panose="020B0606030504020204" pitchFamily="34" charset="0"/>
                <a:cs typeface="Arial" panose="020B0604020202020204" pitchFamily="34" charset="0"/>
              </a:defRPr>
            </a:lvl1pPr>
          </a:lstStyle>
          <a:p>
            <a:pPr lvl="0"/>
            <a:r>
              <a:rPr lang="de-DE" dirty="0"/>
              <a:t>Mastertextformat bearbeiten</a:t>
            </a:r>
          </a:p>
        </p:txBody>
      </p:sp>
      <p:sp>
        <p:nvSpPr>
          <p:cNvPr id="12" name="Titel 8">
            <a:extLst>
              <a:ext uri="{FF2B5EF4-FFF2-40B4-BE49-F238E27FC236}">
                <a16:creationId xmlns="" xmlns:a16="http://schemas.microsoft.com/office/drawing/2014/main" id="{18E151EA-7691-9546-A7CC-365F30FD4999}"/>
              </a:ext>
            </a:extLst>
          </p:cNvPr>
          <p:cNvSpPr>
            <a:spLocks noGrp="1"/>
          </p:cNvSpPr>
          <p:nvPr>
            <p:ph type="title"/>
          </p:nvPr>
        </p:nvSpPr>
        <p:spPr>
          <a:xfrm>
            <a:off x="467999" y="720304"/>
            <a:ext cx="8280000" cy="720000"/>
          </a:xfrm>
          <a:prstGeom prst="rect">
            <a:avLst/>
          </a:prstGeom>
        </p:spPr>
        <p:txBody>
          <a:bodyPr/>
          <a:lstStyle>
            <a:lvl1pPr>
              <a:defRPr sz="3000" b="1">
                <a:solidFill>
                  <a:srgbClr val="F3B329"/>
                </a:solidFill>
                <a:latin typeface="Arial" panose="020B0604020202020204" pitchFamily="34" charset="0"/>
                <a:cs typeface="Arial" panose="020B0604020202020204" pitchFamily="34" charset="0"/>
              </a:defRPr>
            </a:lvl1pPr>
          </a:lstStyle>
          <a:p>
            <a:r>
              <a:rPr lang="de-DE" dirty="0"/>
              <a:t>Mastertitelformat bearbeiten</a:t>
            </a:r>
          </a:p>
        </p:txBody>
      </p:sp>
      <p:pic>
        <p:nvPicPr>
          <p:cNvPr id="6" name="Grafik 5">
            <a:extLst>
              <a:ext uri="{FF2B5EF4-FFF2-40B4-BE49-F238E27FC236}">
                <a16:creationId xmlns="" xmlns:a16="http://schemas.microsoft.com/office/drawing/2014/main" id="{017C0858-D77B-8740-B56C-112428465B23}"/>
              </a:ext>
            </a:extLst>
          </p:cNvPr>
          <p:cNvPicPr>
            <a:picLocks noChangeAspect="1"/>
          </p:cNvPicPr>
          <p:nvPr userDrawn="1"/>
        </p:nvPicPr>
        <p:blipFill>
          <a:blip r:embed="rId2"/>
          <a:stretch>
            <a:fillRect/>
          </a:stretch>
        </p:blipFill>
        <p:spPr>
          <a:xfrm>
            <a:off x="565846" y="470266"/>
            <a:ext cx="8285226" cy="49911"/>
          </a:xfrm>
          <a:prstGeom prst="rect">
            <a:avLst/>
          </a:prstGeom>
        </p:spPr>
      </p:pic>
    </p:spTree>
    <p:extLst>
      <p:ext uri="{BB962C8B-B14F-4D97-AF65-F5344CB8AC3E}">
        <p14:creationId xmlns:p14="http://schemas.microsoft.com/office/powerpoint/2010/main" val="19718759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tizipation">
    <p:spTree>
      <p:nvGrpSpPr>
        <p:cNvPr id="1" name=""/>
        <p:cNvGrpSpPr/>
        <p:nvPr/>
      </p:nvGrpSpPr>
      <p:grpSpPr>
        <a:xfrm>
          <a:off x="0" y="0"/>
          <a:ext cx="0" cy="0"/>
          <a:chOff x="0" y="0"/>
          <a:chExt cx="0" cy="0"/>
        </a:xfrm>
      </p:grpSpPr>
      <p:sp>
        <p:nvSpPr>
          <p:cNvPr id="25" name="Rechteck 24">
            <a:extLst>
              <a:ext uri="{FF2B5EF4-FFF2-40B4-BE49-F238E27FC236}">
                <a16:creationId xmlns="" xmlns:a16="http://schemas.microsoft.com/office/drawing/2014/main" id="{0BD1B469-E8FA-084F-8DFF-F250E4E79D4B}"/>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 name="Grafik 2">
            <a:extLst>
              <a:ext uri="{FF2B5EF4-FFF2-40B4-BE49-F238E27FC236}">
                <a16:creationId xmlns="" xmlns:a16="http://schemas.microsoft.com/office/drawing/2014/main" id="{AFCF04E4-1C78-214F-9B19-1861E155622C}"/>
              </a:ext>
            </a:extLst>
          </p:cNvPr>
          <p:cNvPicPr>
            <a:picLocks noChangeAspect="1"/>
          </p:cNvPicPr>
          <p:nvPr userDrawn="1"/>
        </p:nvPicPr>
        <p:blipFill>
          <a:blip r:embed="rId2"/>
          <a:stretch>
            <a:fillRect/>
          </a:stretch>
        </p:blipFill>
        <p:spPr>
          <a:xfrm>
            <a:off x="1517650" y="5097600"/>
            <a:ext cx="6108700" cy="1104900"/>
          </a:xfrm>
          <a:prstGeom prst="rect">
            <a:avLst/>
          </a:prstGeom>
        </p:spPr>
      </p:pic>
      <p:pic>
        <p:nvPicPr>
          <p:cNvPr id="5" name="Grafik 4">
            <a:extLst>
              <a:ext uri="{FF2B5EF4-FFF2-40B4-BE49-F238E27FC236}">
                <a16:creationId xmlns="" xmlns:a16="http://schemas.microsoft.com/office/drawing/2014/main" id="{73BEEF62-C274-5C49-87C1-75DE9A938710}"/>
              </a:ext>
            </a:extLst>
          </p:cNvPr>
          <p:cNvPicPr>
            <a:picLocks noChangeAspect="1"/>
          </p:cNvPicPr>
          <p:nvPr userDrawn="1"/>
        </p:nvPicPr>
        <p:blipFill>
          <a:blip r:embed="rId3">
            <a:alphaModFix amt="60000"/>
          </a:blip>
          <a:stretch>
            <a:fillRect/>
          </a:stretch>
        </p:blipFill>
        <p:spPr>
          <a:xfrm>
            <a:off x="1517650" y="2340000"/>
            <a:ext cx="6108700" cy="3644900"/>
          </a:xfrm>
          <a:prstGeom prst="rect">
            <a:avLst/>
          </a:prstGeom>
        </p:spPr>
      </p:pic>
      <p:pic>
        <p:nvPicPr>
          <p:cNvPr id="6" name="Grafik 5">
            <a:extLst>
              <a:ext uri="{FF2B5EF4-FFF2-40B4-BE49-F238E27FC236}">
                <a16:creationId xmlns="" xmlns:a16="http://schemas.microsoft.com/office/drawing/2014/main" id="{19E7D23D-8867-2D4F-B2E0-4A3BA90F2EC4}"/>
              </a:ext>
            </a:extLst>
          </p:cNvPr>
          <p:cNvPicPr>
            <a:picLocks noChangeAspect="1"/>
          </p:cNvPicPr>
          <p:nvPr userDrawn="1"/>
        </p:nvPicPr>
        <p:blipFill>
          <a:blip r:embed="rId4"/>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467639295"/>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Nur Titel">
    <p:spTree>
      <p:nvGrpSpPr>
        <p:cNvPr id="1" name=""/>
        <p:cNvGrpSpPr/>
        <p:nvPr/>
      </p:nvGrpSpPr>
      <p:grpSpPr>
        <a:xfrm>
          <a:off x="0" y="0"/>
          <a:ext cx="0" cy="0"/>
          <a:chOff x="0" y="0"/>
          <a:chExt cx="0" cy="0"/>
        </a:xfrm>
      </p:grpSpPr>
      <p:sp>
        <p:nvSpPr>
          <p:cNvPr id="5" name="Textfeld 4">
            <a:extLst>
              <a:ext uri="{FF2B5EF4-FFF2-40B4-BE49-F238E27FC236}">
                <a16:creationId xmlns="" xmlns:a16="http://schemas.microsoft.com/office/drawing/2014/main" id="{6A99180D-133D-A347-AFBB-98C08D091F68}"/>
              </a:ext>
            </a:extLst>
          </p:cNvPr>
          <p:cNvSpPr txBox="1"/>
          <p:nvPr userDrawn="1"/>
        </p:nvSpPr>
        <p:spPr>
          <a:xfrm>
            <a:off x="4718394" y="216092"/>
            <a:ext cx="4224130" cy="230832"/>
          </a:xfrm>
          <a:prstGeom prst="rect">
            <a:avLst/>
          </a:prstGeom>
          <a:noFill/>
          <a:ln>
            <a:noFill/>
          </a:ln>
        </p:spPr>
        <p:txBody>
          <a:bodyPr wrap="square" rtlCol="0">
            <a:spAutoFit/>
          </a:bodyPr>
          <a:lstStyle/>
          <a:p>
            <a:pPr algn="r"/>
            <a:r>
              <a:rPr lang="de-DE" sz="900" b="0" i="0" spc="10" baseline="0" dirty="0" err="1" smtClean="0"/>
              <a:t>Mitmachen.Mitgestalten.Mitbestimmen.</a:t>
            </a:r>
            <a:r>
              <a:rPr lang="de-DE" sz="900" b="1" i="0" spc="10" baseline="0" dirty="0" err="1" smtClean="0"/>
              <a:t>Partizipation</a:t>
            </a:r>
            <a:r>
              <a:rPr lang="de-DE" sz="900" b="1" spc="10" baseline="0" dirty="0" smtClean="0"/>
              <a:t> </a:t>
            </a:r>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8FF460A4-3C26-5849-806C-CADA12AC7F5E}" type="slidenum">
              <a:rPr lang="de-DE" sz="900" spc="10" baseline="0" smtClean="0"/>
              <a:pPr/>
              <a:t>‹Nr.›</a:t>
            </a:fld>
            <a:r>
              <a:rPr lang="de-DE" sz="900" b="0" i="0" u="none" spc="1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0" name="Textplatzhalter 17">
            <a:extLst>
              <a:ext uri="{FF2B5EF4-FFF2-40B4-BE49-F238E27FC236}">
                <a16:creationId xmlns="" xmlns:a16="http://schemas.microsoft.com/office/drawing/2014/main" id="{5084F41F-7977-A94F-BCAD-C312CE28E39E}"/>
              </a:ext>
            </a:extLst>
          </p:cNvPr>
          <p:cNvSpPr>
            <a:spLocks noGrp="1"/>
          </p:cNvSpPr>
          <p:nvPr>
            <p:ph type="body" sz="quarter" idx="11"/>
          </p:nvPr>
        </p:nvSpPr>
        <p:spPr>
          <a:xfrm>
            <a:off x="467999" y="1440000"/>
            <a:ext cx="8280000" cy="4536000"/>
          </a:xfrm>
          <a:prstGeom prst="rect">
            <a:avLst/>
          </a:prstGeom>
        </p:spPr>
        <p:txBody>
          <a:bodyPr/>
          <a:lstStyle>
            <a:lvl1pPr marL="0" indent="0">
              <a:lnSpc>
                <a:spcPts val="2440"/>
              </a:lnSpc>
              <a:buNone/>
              <a:defRPr sz="2000" b="0" i="0">
                <a:latin typeface="Arial" panose="020B0604020202020204" pitchFamily="34" charset="0"/>
                <a:ea typeface="Open Sans" panose="020B0606030504020204" pitchFamily="34" charset="0"/>
                <a:cs typeface="Arial" panose="020B0604020202020204" pitchFamily="34" charset="0"/>
              </a:defRPr>
            </a:lvl1pPr>
          </a:lstStyle>
          <a:p>
            <a:pPr lvl="0"/>
            <a:r>
              <a:rPr lang="de-DE" dirty="0"/>
              <a:t>Mastertextformat bearbeiten</a:t>
            </a:r>
          </a:p>
        </p:txBody>
      </p:sp>
      <p:sp>
        <p:nvSpPr>
          <p:cNvPr id="12" name="Titel 8">
            <a:extLst>
              <a:ext uri="{FF2B5EF4-FFF2-40B4-BE49-F238E27FC236}">
                <a16:creationId xmlns="" xmlns:a16="http://schemas.microsoft.com/office/drawing/2014/main" id="{90E40617-8777-4446-A587-89FC61AD9AFD}"/>
              </a:ext>
            </a:extLst>
          </p:cNvPr>
          <p:cNvSpPr>
            <a:spLocks noGrp="1"/>
          </p:cNvSpPr>
          <p:nvPr>
            <p:ph type="title"/>
          </p:nvPr>
        </p:nvSpPr>
        <p:spPr>
          <a:xfrm>
            <a:off x="467999" y="720304"/>
            <a:ext cx="8280000" cy="720000"/>
          </a:xfrm>
          <a:prstGeom prst="rect">
            <a:avLst/>
          </a:prstGeom>
        </p:spPr>
        <p:txBody>
          <a:bodyPr/>
          <a:lstStyle>
            <a:lvl1pPr>
              <a:defRPr sz="3000" b="1">
                <a:solidFill>
                  <a:srgbClr val="F3B329"/>
                </a:solidFill>
                <a:latin typeface="Arial" panose="020B0604020202020204" pitchFamily="34" charset="0"/>
                <a:cs typeface="Arial" panose="020B0604020202020204" pitchFamily="34" charset="0"/>
              </a:defRPr>
            </a:lvl1pPr>
          </a:lstStyle>
          <a:p>
            <a:r>
              <a:rPr lang="de-DE" dirty="0"/>
              <a:t>Mastertitelformat bearbeiten</a:t>
            </a:r>
          </a:p>
        </p:txBody>
      </p:sp>
      <p:pic>
        <p:nvPicPr>
          <p:cNvPr id="6" name="Grafik 5">
            <a:extLst>
              <a:ext uri="{FF2B5EF4-FFF2-40B4-BE49-F238E27FC236}">
                <a16:creationId xmlns="" xmlns:a16="http://schemas.microsoft.com/office/drawing/2014/main" id="{936CBE60-3901-D848-A79A-E7606C7B658C}"/>
              </a:ext>
            </a:extLst>
          </p:cNvPr>
          <p:cNvPicPr>
            <a:picLocks noChangeAspect="1"/>
          </p:cNvPicPr>
          <p:nvPr userDrawn="1"/>
        </p:nvPicPr>
        <p:blipFill>
          <a:blip r:embed="rId2"/>
          <a:stretch>
            <a:fillRect/>
          </a:stretch>
        </p:blipFill>
        <p:spPr>
          <a:xfrm>
            <a:off x="565846" y="470266"/>
            <a:ext cx="8285226" cy="49911"/>
          </a:xfrm>
          <a:prstGeom prst="rect">
            <a:avLst/>
          </a:prstGeom>
        </p:spPr>
      </p:pic>
    </p:spTree>
    <p:extLst>
      <p:ext uri="{BB962C8B-B14F-4D97-AF65-F5344CB8AC3E}">
        <p14:creationId xmlns:p14="http://schemas.microsoft.com/office/powerpoint/2010/main" val="25607589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llen">
    <p:spTree>
      <p:nvGrpSpPr>
        <p:cNvPr id="1" name=""/>
        <p:cNvGrpSpPr/>
        <p:nvPr/>
      </p:nvGrpSpPr>
      <p:grpSpPr>
        <a:xfrm>
          <a:off x="0" y="0"/>
          <a:ext cx="0" cy="0"/>
          <a:chOff x="0" y="0"/>
          <a:chExt cx="0" cy="0"/>
        </a:xfrm>
      </p:grpSpPr>
      <p:sp>
        <p:nvSpPr>
          <p:cNvPr id="12" name="Rechteck 11">
            <a:extLst>
              <a:ext uri="{FF2B5EF4-FFF2-40B4-BE49-F238E27FC236}">
                <a16:creationId xmlns="" xmlns:a16="http://schemas.microsoft.com/office/drawing/2014/main" id="{60BDC2B0-5EA6-8A43-9FF2-5872D4732FB8}"/>
              </a:ext>
            </a:extLst>
          </p:cNvPr>
          <p:cNvSpPr/>
          <p:nvPr userDrawn="1"/>
        </p:nvSpPr>
        <p:spPr>
          <a:xfrm>
            <a:off x="224335" y="226890"/>
            <a:ext cx="8695329" cy="6419088"/>
          </a:xfrm>
          <a:prstGeom prst="rect">
            <a:avLst/>
          </a:prstGeom>
          <a:gradFill flip="none" rotWithShape="1">
            <a:gsLst>
              <a:gs pos="31000">
                <a:srgbClr val="F3B329"/>
              </a:gs>
              <a:gs pos="50000">
                <a:srgbClr val="EB8B2D"/>
              </a:gs>
              <a:gs pos="75000">
                <a:srgbClr val="E05329"/>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 name="Grafik 2">
            <a:extLst>
              <a:ext uri="{FF2B5EF4-FFF2-40B4-BE49-F238E27FC236}">
                <a16:creationId xmlns="" xmlns:a16="http://schemas.microsoft.com/office/drawing/2014/main" id="{C0454ED8-D21F-7545-9426-477CB44CAE8C}"/>
              </a:ext>
            </a:extLst>
          </p:cNvPr>
          <p:cNvPicPr>
            <a:picLocks noChangeAspect="1"/>
          </p:cNvPicPr>
          <p:nvPr userDrawn="1"/>
        </p:nvPicPr>
        <p:blipFill>
          <a:blip r:embed="rId2">
            <a:alphaModFix amt="60000"/>
          </a:blip>
          <a:stretch>
            <a:fillRect/>
          </a:stretch>
        </p:blipFill>
        <p:spPr>
          <a:xfrm>
            <a:off x="1543050" y="2340000"/>
            <a:ext cx="6057900" cy="2794000"/>
          </a:xfrm>
          <a:prstGeom prst="rect">
            <a:avLst/>
          </a:prstGeom>
        </p:spPr>
      </p:pic>
      <p:pic>
        <p:nvPicPr>
          <p:cNvPr id="10" name="Grafik 9">
            <a:extLst>
              <a:ext uri="{FF2B5EF4-FFF2-40B4-BE49-F238E27FC236}">
                <a16:creationId xmlns="" xmlns:a16="http://schemas.microsoft.com/office/drawing/2014/main" id="{C04A4759-AF5D-0746-8B92-E7C3AC7BEAB5}"/>
              </a:ext>
            </a:extLst>
          </p:cNvPr>
          <p:cNvPicPr>
            <a:picLocks noChangeAspect="1"/>
          </p:cNvPicPr>
          <p:nvPr userDrawn="1"/>
        </p:nvPicPr>
        <p:blipFill>
          <a:blip r:embed="rId3"/>
          <a:stretch>
            <a:fillRect/>
          </a:stretch>
        </p:blipFill>
        <p:spPr>
          <a:xfrm>
            <a:off x="1543050" y="5097600"/>
            <a:ext cx="6057900" cy="965200"/>
          </a:xfrm>
          <a:prstGeom prst="rect">
            <a:avLst/>
          </a:prstGeom>
        </p:spPr>
      </p:pic>
      <p:pic>
        <p:nvPicPr>
          <p:cNvPr id="6" name="Grafik 5">
            <a:extLst>
              <a:ext uri="{FF2B5EF4-FFF2-40B4-BE49-F238E27FC236}">
                <a16:creationId xmlns="" xmlns:a16="http://schemas.microsoft.com/office/drawing/2014/main" id="{D33A0544-F53D-424D-9735-CD0A512166A9}"/>
              </a:ext>
            </a:extLst>
          </p:cNvPr>
          <p:cNvPicPr>
            <a:picLocks noChangeAspect="1"/>
          </p:cNvPicPr>
          <p:nvPr userDrawn="1"/>
        </p:nvPicPr>
        <p:blipFill>
          <a:blip r:embed="rId4"/>
          <a:stretch>
            <a:fillRect/>
          </a:stretch>
        </p:blipFill>
        <p:spPr>
          <a:xfrm>
            <a:off x="3771900" y="567039"/>
            <a:ext cx="1600200" cy="1612900"/>
          </a:xfrm>
          <a:prstGeom prst="rect">
            <a:avLst/>
          </a:prstGeom>
        </p:spPr>
      </p:pic>
    </p:spTree>
    <p:extLst>
      <p:ext uri="{BB962C8B-B14F-4D97-AF65-F5344CB8AC3E}">
        <p14:creationId xmlns:p14="http://schemas.microsoft.com/office/powerpoint/2010/main" val="391423204"/>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Nur Titel">
    <p:spTree>
      <p:nvGrpSpPr>
        <p:cNvPr id="1" name=""/>
        <p:cNvGrpSpPr/>
        <p:nvPr/>
      </p:nvGrpSpPr>
      <p:grpSpPr>
        <a:xfrm>
          <a:off x="0" y="0"/>
          <a:ext cx="0" cy="0"/>
          <a:chOff x="0" y="0"/>
          <a:chExt cx="0" cy="0"/>
        </a:xfrm>
      </p:grpSpPr>
      <p:sp>
        <p:nvSpPr>
          <p:cNvPr id="10" name="Textplatzhalter 17">
            <a:extLst>
              <a:ext uri="{FF2B5EF4-FFF2-40B4-BE49-F238E27FC236}">
                <a16:creationId xmlns="" xmlns:a16="http://schemas.microsoft.com/office/drawing/2014/main" id="{3F4A1AB9-F3E8-3F45-A26A-5E13BFB74083}"/>
              </a:ext>
            </a:extLst>
          </p:cNvPr>
          <p:cNvSpPr>
            <a:spLocks noGrp="1"/>
          </p:cNvSpPr>
          <p:nvPr>
            <p:ph type="body" sz="quarter" idx="11"/>
          </p:nvPr>
        </p:nvSpPr>
        <p:spPr>
          <a:xfrm>
            <a:off x="467999" y="1440000"/>
            <a:ext cx="8280000" cy="4536000"/>
          </a:xfrm>
          <a:prstGeom prst="rect">
            <a:avLst/>
          </a:prstGeom>
        </p:spPr>
        <p:txBody>
          <a:bodyPr/>
          <a:lstStyle>
            <a:lvl1pPr marL="0" indent="0">
              <a:lnSpc>
                <a:spcPts val="2440"/>
              </a:lnSpc>
              <a:buNone/>
              <a:defRPr sz="2000" b="0" i="0">
                <a:latin typeface="Arial" panose="020B0604020202020204" pitchFamily="34" charset="0"/>
                <a:ea typeface="Open Sans" panose="020B0606030504020204" pitchFamily="34" charset="0"/>
                <a:cs typeface="Arial" panose="020B0604020202020204" pitchFamily="34" charset="0"/>
              </a:defRPr>
            </a:lvl1pPr>
          </a:lstStyle>
          <a:p>
            <a:pPr lvl="0"/>
            <a:r>
              <a:rPr lang="de-DE" dirty="0"/>
              <a:t>Mastertextformat bearbeiten</a:t>
            </a:r>
          </a:p>
        </p:txBody>
      </p:sp>
      <p:sp>
        <p:nvSpPr>
          <p:cNvPr id="12" name="Titel 8">
            <a:extLst>
              <a:ext uri="{FF2B5EF4-FFF2-40B4-BE49-F238E27FC236}">
                <a16:creationId xmlns="" xmlns:a16="http://schemas.microsoft.com/office/drawing/2014/main" id="{4E5BDD58-7891-2F43-AD6E-EC914FCC3FAE}"/>
              </a:ext>
            </a:extLst>
          </p:cNvPr>
          <p:cNvSpPr>
            <a:spLocks noGrp="1"/>
          </p:cNvSpPr>
          <p:nvPr>
            <p:ph type="title"/>
          </p:nvPr>
        </p:nvSpPr>
        <p:spPr>
          <a:xfrm>
            <a:off x="467999" y="720304"/>
            <a:ext cx="8280000" cy="720000"/>
          </a:xfrm>
          <a:prstGeom prst="rect">
            <a:avLst/>
          </a:prstGeom>
        </p:spPr>
        <p:txBody>
          <a:bodyPr/>
          <a:lstStyle>
            <a:lvl1pPr>
              <a:defRPr sz="3000" b="1">
                <a:solidFill>
                  <a:srgbClr val="F3B329"/>
                </a:solidFill>
                <a:latin typeface="Arial" panose="020B0604020202020204" pitchFamily="34" charset="0"/>
                <a:cs typeface="Arial" panose="020B0604020202020204" pitchFamily="34" charset="0"/>
              </a:defRPr>
            </a:lvl1pPr>
          </a:lstStyle>
          <a:p>
            <a:r>
              <a:rPr lang="de-DE" dirty="0"/>
              <a:t>Mastertitelformat bearbeiten</a:t>
            </a:r>
          </a:p>
        </p:txBody>
      </p:sp>
      <p:pic>
        <p:nvPicPr>
          <p:cNvPr id="6" name="Grafik 5">
            <a:extLst>
              <a:ext uri="{FF2B5EF4-FFF2-40B4-BE49-F238E27FC236}">
                <a16:creationId xmlns="" xmlns:a16="http://schemas.microsoft.com/office/drawing/2014/main" id="{213F6E79-CEA0-DB4F-821D-D1E75FB26D36}"/>
              </a:ext>
            </a:extLst>
          </p:cNvPr>
          <p:cNvPicPr>
            <a:picLocks noChangeAspect="1"/>
          </p:cNvPicPr>
          <p:nvPr userDrawn="1"/>
        </p:nvPicPr>
        <p:blipFill>
          <a:blip r:embed="rId2"/>
          <a:stretch>
            <a:fillRect/>
          </a:stretch>
        </p:blipFill>
        <p:spPr>
          <a:xfrm>
            <a:off x="565846" y="470266"/>
            <a:ext cx="8285226" cy="49911"/>
          </a:xfrm>
          <a:prstGeom prst="rect">
            <a:avLst/>
          </a:prstGeom>
        </p:spPr>
      </p:pic>
    </p:spTree>
    <p:extLst>
      <p:ext uri="{BB962C8B-B14F-4D97-AF65-F5344CB8AC3E}">
        <p14:creationId xmlns:p14="http://schemas.microsoft.com/office/powerpoint/2010/main" val="30094246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035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63" r:id="rId4"/>
    <p:sldLayoutId id="2147483674" r:id="rId5"/>
    <p:sldLayoutId id="2147483664" r:id="rId6"/>
    <p:sldLayoutId id="2147483675" r:id="rId7"/>
    <p:sldLayoutId id="2147483665" r:id="rId8"/>
    <p:sldLayoutId id="2147483676" r:id="rId9"/>
    <p:sldLayoutId id="2147483669"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Agency FB" panose="020F0502020204030204" pitchFamily="34" charset="0"/>
          <a:ea typeface="+mj-ea"/>
          <a:cs typeface="Agency FB"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hyperlink" Target="https://www.stefangross.org/werkzeuge/entscheidungsprozesse/"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DE" sz="2400" dirty="0" smtClean="0"/>
              <a:t>Klarheit gewinnen, in welcher Form die Entscheidung getroffen wird. </a:t>
            </a:r>
          </a:p>
          <a:p>
            <a:pPr marL="457200" indent="-457200">
              <a:buFont typeface="+mj-lt"/>
              <a:buAutoNum type="arabicPeriod"/>
            </a:pPr>
            <a:r>
              <a:rPr lang="de-DE" sz="2400" dirty="0" smtClean="0"/>
              <a:t>Welche Entscheidungsformen gibt ist?</a:t>
            </a:r>
          </a:p>
          <a:p>
            <a:pPr marL="1143000" lvl="1" indent="-457200">
              <a:buFont typeface="+mj-lt"/>
              <a:buAutoNum type="arabicPeriod"/>
            </a:pPr>
            <a:r>
              <a:rPr lang="de-DE" dirty="0" smtClean="0"/>
              <a:t>Wer?</a:t>
            </a:r>
          </a:p>
          <a:p>
            <a:pPr marL="1143000" lvl="1" indent="-457200">
              <a:buFont typeface="+mj-lt"/>
              <a:buAutoNum type="arabicPeriod"/>
            </a:pPr>
            <a:r>
              <a:rPr lang="de-DE" dirty="0" smtClean="0"/>
              <a:t>Wie?</a:t>
            </a:r>
          </a:p>
          <a:p>
            <a:pPr marL="457200" indent="-457200">
              <a:buFont typeface="+mj-lt"/>
              <a:buAutoNum type="arabicPeriod"/>
            </a:pPr>
            <a:r>
              <a:rPr lang="de-DE" sz="2400" dirty="0" smtClean="0"/>
              <a:t>Welche Entscheidungsform ist für unsere aktuelle Entscheidung richtig?</a:t>
            </a:r>
          </a:p>
        </p:txBody>
      </p:sp>
      <p:sp>
        <p:nvSpPr>
          <p:cNvPr id="3" name="Titel 2"/>
          <p:cNvSpPr>
            <a:spLocks noGrp="1"/>
          </p:cNvSpPr>
          <p:nvPr>
            <p:ph type="title"/>
          </p:nvPr>
        </p:nvSpPr>
        <p:spPr/>
        <p:txBody>
          <a:bodyPr/>
          <a:lstStyle/>
          <a:p>
            <a:r>
              <a:rPr lang="de-DE" dirty="0" smtClean="0"/>
              <a:t>Entscheidungsformen</a:t>
            </a:r>
            <a:endParaRPr lang="de-DE" dirty="0"/>
          </a:p>
        </p:txBody>
      </p:sp>
    </p:spTree>
    <p:extLst>
      <p:ext uri="{BB962C8B-B14F-4D97-AF65-F5344CB8AC3E}">
        <p14:creationId xmlns:p14="http://schemas.microsoft.com/office/powerpoint/2010/main" val="385457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a:t>Innerhalb des KGRs/Teams wird abgestimmt. </a:t>
            </a:r>
            <a:r>
              <a:rPr lang="de-DE" sz="1800" dirty="0" smtClean="0"/>
              <a:t>Die Entscheidung fällt einstimmig für etwas aus. Ggf. geht dieser Entscheidung ein langer Klärungs- und Abstimmungsprozess voraus. </a:t>
            </a:r>
            <a:endParaRPr lang="de-DE" sz="1800" dirty="0"/>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1.2. Wie? – Konsens</a:t>
            </a:r>
            <a:endParaRPr lang="de-DE" dirty="0"/>
          </a:p>
        </p:txBody>
      </p:sp>
      <p:sp>
        <p:nvSpPr>
          <p:cNvPr id="4" name="Ellipse 3"/>
          <p:cNvSpPr/>
          <p:nvPr/>
        </p:nvSpPr>
        <p:spPr>
          <a:xfrm rot="4315552">
            <a:off x="5799691" y="3150293"/>
            <a:ext cx="1072809" cy="10242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5" name="Ellipse 4"/>
          <p:cNvSpPr/>
          <p:nvPr/>
        </p:nvSpPr>
        <p:spPr>
          <a:xfrm rot="4315552">
            <a:off x="4665842" y="2815017"/>
            <a:ext cx="1072809" cy="10242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6" name="Ellipse 5"/>
          <p:cNvSpPr/>
          <p:nvPr/>
        </p:nvSpPr>
        <p:spPr>
          <a:xfrm rot="4315552">
            <a:off x="5199842" y="4180670"/>
            <a:ext cx="1072809" cy="10242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9" name="Ellipse 8"/>
          <p:cNvSpPr/>
          <p:nvPr/>
        </p:nvSpPr>
        <p:spPr>
          <a:xfrm rot="15249790">
            <a:off x="2675283" y="4127384"/>
            <a:ext cx="1114203" cy="11380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0" name="Ellipse 9"/>
          <p:cNvSpPr/>
          <p:nvPr/>
        </p:nvSpPr>
        <p:spPr>
          <a:xfrm rot="15249790">
            <a:off x="3906352" y="4502023"/>
            <a:ext cx="1114203" cy="11380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1" name="Ellipse 10"/>
          <p:cNvSpPr/>
          <p:nvPr/>
        </p:nvSpPr>
        <p:spPr>
          <a:xfrm rot="15249790">
            <a:off x="3401682" y="3064770"/>
            <a:ext cx="1114203" cy="11380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851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Das Thema wird ausgiebig bearbeitet. Eine Entscheidung wird gefällt, wenn niemand mehr (schwerwiegenden) Einwände gegen eine Entscheidung hat.</a:t>
            </a:r>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1.2. Wie? – </a:t>
            </a:r>
            <a:r>
              <a:rPr lang="de-DE" dirty="0" err="1" smtClean="0"/>
              <a:t>KonsenT</a:t>
            </a:r>
            <a:endParaRPr lang="de-DE" dirty="0"/>
          </a:p>
        </p:txBody>
      </p:sp>
      <p:sp>
        <p:nvSpPr>
          <p:cNvPr id="4" name="Ellipse 3"/>
          <p:cNvSpPr/>
          <p:nvPr/>
        </p:nvSpPr>
        <p:spPr>
          <a:xfrm rot="4315552">
            <a:off x="5668007" y="3014543"/>
            <a:ext cx="1072809" cy="102425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5" name="Ellipse 4"/>
          <p:cNvSpPr/>
          <p:nvPr/>
        </p:nvSpPr>
        <p:spPr>
          <a:xfrm rot="4315552">
            <a:off x="4117769" y="3375927"/>
            <a:ext cx="1072809" cy="10242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rot="4315552">
            <a:off x="5795007" y="5380717"/>
            <a:ext cx="1072809" cy="10242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9" name="Ellipse 8"/>
          <p:cNvSpPr/>
          <p:nvPr/>
        </p:nvSpPr>
        <p:spPr>
          <a:xfrm rot="15249790">
            <a:off x="2941535" y="4433692"/>
            <a:ext cx="1114203" cy="11380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0" name="Ellipse 9"/>
          <p:cNvSpPr/>
          <p:nvPr/>
        </p:nvSpPr>
        <p:spPr>
          <a:xfrm rot="15249790">
            <a:off x="3923876" y="5376198"/>
            <a:ext cx="1114203" cy="113807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1" name="Ellipse 10"/>
          <p:cNvSpPr/>
          <p:nvPr/>
        </p:nvSpPr>
        <p:spPr>
          <a:xfrm rot="15249790">
            <a:off x="2651936" y="3007613"/>
            <a:ext cx="1114203" cy="11380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9573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DE" dirty="0" err="1" smtClean="0"/>
              <a:t>KonsenS</a:t>
            </a:r>
            <a:r>
              <a:rPr lang="de-DE" dirty="0" smtClean="0"/>
              <a:t> und </a:t>
            </a:r>
            <a:r>
              <a:rPr lang="de-DE" dirty="0" err="1" smtClean="0"/>
              <a:t>KonsenT</a:t>
            </a:r>
            <a:r>
              <a:rPr lang="de-DE" dirty="0" smtClean="0"/>
              <a:t> sind zwei unterschiedliche Wege, um zu einer Lösung zu kommen. Beide setzen voraus, dass jede/r Stellung bezieht, aber in unterschiedlichem Maße:</a:t>
            </a:r>
          </a:p>
          <a:p>
            <a:r>
              <a:rPr lang="de-DE" dirty="0" err="1" smtClean="0"/>
              <a:t>KonsenS</a:t>
            </a:r>
            <a:r>
              <a:rPr lang="de-DE" dirty="0" smtClean="0"/>
              <a:t>: „Ja, ich bin dafür, ich stimme zu!“</a:t>
            </a:r>
          </a:p>
          <a:p>
            <a:r>
              <a:rPr lang="de-DE" dirty="0" err="1" smtClean="0"/>
              <a:t>KonsenT</a:t>
            </a:r>
            <a:r>
              <a:rPr lang="de-DE" dirty="0" smtClean="0"/>
              <a:t>: „Ich habe keine schwerwiegenden Einwände dagegen (mit Blick auf unser gemeinsames Ziel).“ „Es ist gut genug für den jetzigen Zeitpunkt.“ „Es ist sicher genug, um es einfach mal zu probieren“. </a:t>
            </a:r>
            <a:endParaRPr lang="de-DE" dirty="0"/>
          </a:p>
          <a:p>
            <a:r>
              <a:rPr lang="de-DE" dirty="0" smtClean="0"/>
              <a:t>Grundlage sind die unterschiedlichen inneren Entscheidungsspielräume, die immer eine gewissen Toleranzbereich haben.</a:t>
            </a:r>
          </a:p>
          <a:p>
            <a:endParaRPr lang="de-DE" dirty="0"/>
          </a:p>
        </p:txBody>
      </p:sp>
      <p:sp>
        <p:nvSpPr>
          <p:cNvPr id="3" name="Titel 2"/>
          <p:cNvSpPr>
            <a:spLocks noGrp="1"/>
          </p:cNvSpPr>
          <p:nvPr>
            <p:ph type="title"/>
          </p:nvPr>
        </p:nvSpPr>
        <p:spPr/>
        <p:txBody>
          <a:bodyPr/>
          <a:lstStyle/>
          <a:p>
            <a:r>
              <a:rPr lang="de-DE" dirty="0" smtClean="0"/>
              <a:t>Vom </a:t>
            </a:r>
            <a:r>
              <a:rPr lang="de-DE" dirty="0" err="1" smtClean="0"/>
              <a:t>KonsenS</a:t>
            </a:r>
            <a:r>
              <a:rPr lang="de-DE" dirty="0" smtClean="0"/>
              <a:t> zum </a:t>
            </a:r>
            <a:r>
              <a:rPr lang="de-DE" dirty="0" err="1" smtClean="0"/>
              <a:t>KonsenT</a:t>
            </a:r>
            <a:endParaRPr lang="de-DE" dirty="0"/>
          </a:p>
        </p:txBody>
      </p:sp>
    </p:spTree>
    <p:extLst>
      <p:ext uri="{BB962C8B-B14F-4D97-AF65-F5344CB8AC3E}">
        <p14:creationId xmlns:p14="http://schemas.microsoft.com/office/powerpoint/2010/main" val="74115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Ein Problem wird benannt, alle bringen Lösungsvorschläge ein, die Vorschläge werden besprochen und Widerstände benannt. Widerstände werden in Wünsche umformuliert und die Vorschläge werden dadurch verbessert. Wenn alle Vorschläge und Widerstände bekannt sind, gibt jede/r ein Votum für jeden Lösungsvorschlag in Form einer Widerstandsmessung (0=kein Widerstand, 10=maximaler Widerstand) ab. Der Vorschlag mit dem geringsten Widerstand wird genommen. </a:t>
            </a:r>
            <a:endParaRPr lang="de-DE" sz="1800" dirty="0" smtClean="0"/>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1.2. Wie? – </a:t>
            </a:r>
            <a:r>
              <a:rPr lang="de-DE" dirty="0" smtClean="0"/>
              <a:t>Systemisches </a:t>
            </a:r>
            <a:r>
              <a:rPr lang="de-DE" dirty="0" err="1" smtClean="0"/>
              <a:t>Konsensieren</a:t>
            </a:r>
            <a:endParaRPr lang="de-DE" dirty="0"/>
          </a:p>
        </p:txBody>
      </p:sp>
      <p:sp>
        <p:nvSpPr>
          <p:cNvPr id="4" name="Ellipse 3"/>
          <p:cNvSpPr/>
          <p:nvPr/>
        </p:nvSpPr>
        <p:spPr>
          <a:xfrm rot="4315552">
            <a:off x="4423405" y="3544655"/>
            <a:ext cx="1072809" cy="1024254"/>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de-DE"/>
          </a:p>
        </p:txBody>
      </p:sp>
      <p:sp>
        <p:nvSpPr>
          <p:cNvPr id="6" name="Ellipse 5"/>
          <p:cNvSpPr/>
          <p:nvPr/>
        </p:nvSpPr>
        <p:spPr>
          <a:xfrm rot="4315552">
            <a:off x="5076680" y="4622169"/>
            <a:ext cx="1072809" cy="10242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de-DE"/>
          </a:p>
        </p:txBody>
      </p:sp>
      <p:sp>
        <p:nvSpPr>
          <p:cNvPr id="9" name="Ellipse 8"/>
          <p:cNvSpPr/>
          <p:nvPr/>
        </p:nvSpPr>
        <p:spPr>
          <a:xfrm rot="15249790">
            <a:off x="3033029" y="3544032"/>
            <a:ext cx="1114203" cy="1138073"/>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de-DE"/>
          </a:p>
        </p:txBody>
      </p:sp>
      <p:sp>
        <p:nvSpPr>
          <p:cNvPr id="10" name="Ellipse 9"/>
          <p:cNvSpPr/>
          <p:nvPr/>
        </p:nvSpPr>
        <p:spPr>
          <a:xfrm rot="15249790">
            <a:off x="3897972" y="5494992"/>
            <a:ext cx="1114203" cy="1138075"/>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de-DE"/>
          </a:p>
        </p:txBody>
      </p:sp>
      <p:sp>
        <p:nvSpPr>
          <p:cNvPr id="11" name="Ellipse 10"/>
          <p:cNvSpPr/>
          <p:nvPr/>
        </p:nvSpPr>
        <p:spPr>
          <a:xfrm rot="15249790">
            <a:off x="2617562" y="4847814"/>
            <a:ext cx="1114203" cy="11380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592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6"/>
                                        </p:tgtEl>
                                        <p:attrNameLst>
                                          <p:attrName>fillcolor</p:attrName>
                                        </p:attrNameLst>
                                      </p:cBhvr>
                                      <p:to>
                                        <a:schemeClr val="accent2"/>
                                      </p:to>
                                    </p:animClr>
                                    <p:set>
                                      <p:cBhvr>
                                        <p:cTn id="15" dur="2000" fill="hold"/>
                                        <p:tgtEl>
                                          <p:spTgt spid="6"/>
                                        </p:tgtEl>
                                        <p:attrNameLst>
                                          <p:attrName>fill.type</p:attrName>
                                        </p:attrNameLst>
                                      </p:cBhvr>
                                      <p:to>
                                        <p:strVal val="solid"/>
                                      </p:to>
                                    </p:set>
                                    <p:set>
                                      <p:cBhvr>
                                        <p:cTn id="16" dur="2000" fill="hold"/>
                                        <p:tgtEl>
                                          <p:spTgt spid="6"/>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Innerer Entscheidungsspielraum</a:t>
            </a:r>
            <a:endParaRPr lang="de-DE" dirty="0"/>
          </a:p>
        </p:txBody>
      </p:sp>
      <p:sp>
        <p:nvSpPr>
          <p:cNvPr id="4" name="Textplatzhalter 3"/>
          <p:cNvSpPr>
            <a:spLocks noGrp="1"/>
          </p:cNvSpPr>
          <p:nvPr>
            <p:ph type="body" sz="quarter" idx="11"/>
          </p:nvPr>
        </p:nvSpPr>
        <p:spPr/>
        <p:txBody>
          <a:bodyPr/>
          <a:lstStyle/>
          <a:p>
            <a:endParaRPr lang="de-DE" dirty="0"/>
          </a:p>
        </p:txBody>
      </p:sp>
      <p:sp>
        <p:nvSpPr>
          <p:cNvPr id="5" name="Rechteck 4"/>
          <p:cNvSpPr/>
          <p:nvPr/>
        </p:nvSpPr>
        <p:spPr>
          <a:xfrm>
            <a:off x="467999" y="1440000"/>
            <a:ext cx="1293068" cy="4536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t>KO-Zone=</a:t>
            </a:r>
            <a:br>
              <a:rPr lang="de-DE" dirty="0" smtClean="0"/>
            </a:br>
            <a:r>
              <a:rPr lang="de-DE" dirty="0" smtClean="0"/>
              <a:t>schwer-wiegender Einwand</a:t>
            </a:r>
            <a:endParaRPr lang="de-DE" dirty="0"/>
          </a:p>
        </p:txBody>
      </p:sp>
      <p:cxnSp>
        <p:nvCxnSpPr>
          <p:cNvPr id="8" name="Gerade Verbindung 7"/>
          <p:cNvCxnSpPr>
            <a:stCxn id="5" idx="3"/>
          </p:cNvCxnSpPr>
          <p:nvPr/>
        </p:nvCxnSpPr>
        <p:spPr>
          <a:xfrm>
            <a:off x="1761067" y="3708000"/>
            <a:ext cx="5808133" cy="0"/>
          </a:xfrm>
          <a:prstGeom prst="line">
            <a:avLst/>
          </a:prstGeom>
          <a:ln w="76200">
            <a:solidFill>
              <a:srgbClr val="F3B329"/>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9200" y="1440304"/>
            <a:ext cx="1328737" cy="454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Geschweifte Klammer rechts 9"/>
          <p:cNvSpPr/>
          <p:nvPr/>
        </p:nvSpPr>
        <p:spPr>
          <a:xfrm rot="16200000">
            <a:off x="3966836" y="105632"/>
            <a:ext cx="1396597" cy="5808131"/>
          </a:xfrm>
          <a:prstGeom prst="rightBrace">
            <a:avLst/>
          </a:prstGeom>
          <a:noFill/>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11" name="Textfeld 10"/>
          <p:cNvSpPr txBox="1"/>
          <p:nvPr/>
        </p:nvSpPr>
        <p:spPr>
          <a:xfrm>
            <a:off x="4126075" y="3176601"/>
            <a:ext cx="1097480" cy="369332"/>
          </a:xfrm>
          <a:prstGeom prst="rect">
            <a:avLst/>
          </a:prstGeom>
          <a:noFill/>
        </p:spPr>
        <p:txBody>
          <a:bodyPr wrap="none" rtlCol="0">
            <a:spAutoFit/>
          </a:bodyPr>
          <a:lstStyle/>
          <a:p>
            <a:r>
              <a:rPr lang="de-DE" b="1" dirty="0" smtClean="0">
                <a:solidFill>
                  <a:srgbClr val="E05329"/>
                </a:solidFill>
              </a:rPr>
              <a:t>Optimum</a:t>
            </a:r>
            <a:endParaRPr lang="de-DE" b="1" dirty="0">
              <a:solidFill>
                <a:srgbClr val="E05329"/>
              </a:solidFill>
            </a:endParaRPr>
          </a:p>
        </p:txBody>
      </p:sp>
      <p:sp>
        <p:nvSpPr>
          <p:cNvPr id="12" name="Geschweifte Klammer rechts 11"/>
          <p:cNvSpPr/>
          <p:nvPr/>
        </p:nvSpPr>
        <p:spPr>
          <a:xfrm rot="5400000">
            <a:off x="4224866" y="2971787"/>
            <a:ext cx="880533" cy="2523067"/>
          </a:xfrm>
          <a:prstGeom prst="rightBrace">
            <a:avLst/>
          </a:prstGeom>
          <a:noFill/>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 name="Textfeld 13"/>
          <p:cNvSpPr txBox="1"/>
          <p:nvPr/>
        </p:nvSpPr>
        <p:spPr>
          <a:xfrm>
            <a:off x="3797300" y="4969922"/>
            <a:ext cx="1735667" cy="646331"/>
          </a:xfrm>
          <a:prstGeom prst="rect">
            <a:avLst/>
          </a:prstGeom>
          <a:solidFill>
            <a:schemeClr val="accent4">
              <a:lumMod val="40000"/>
              <a:lumOff val="60000"/>
            </a:schemeClr>
          </a:solidFill>
        </p:spPr>
        <p:txBody>
          <a:bodyPr wrap="square" rtlCol="0">
            <a:spAutoFit/>
          </a:bodyPr>
          <a:lstStyle/>
          <a:p>
            <a:r>
              <a:rPr lang="de-DE" dirty="0" smtClean="0"/>
              <a:t>Wohlfühlbereich = </a:t>
            </a:r>
            <a:r>
              <a:rPr lang="de-DE" dirty="0" err="1" smtClean="0"/>
              <a:t>KonsenS</a:t>
            </a:r>
            <a:r>
              <a:rPr lang="de-DE" dirty="0" smtClean="0"/>
              <a:t>-Zone</a:t>
            </a:r>
            <a:endParaRPr lang="de-DE" dirty="0"/>
          </a:p>
        </p:txBody>
      </p:sp>
      <p:sp>
        <p:nvSpPr>
          <p:cNvPr id="15" name="Textfeld 14"/>
          <p:cNvSpPr txBox="1"/>
          <p:nvPr/>
        </p:nvSpPr>
        <p:spPr>
          <a:xfrm>
            <a:off x="1761067" y="1686467"/>
            <a:ext cx="5808133" cy="369332"/>
          </a:xfrm>
          <a:prstGeom prst="rect">
            <a:avLst/>
          </a:prstGeom>
          <a:solidFill>
            <a:srgbClr val="EAB729"/>
          </a:solidFill>
          <a:ln>
            <a:solidFill>
              <a:schemeClr val="accent4">
                <a:lumMod val="60000"/>
                <a:lumOff val="40000"/>
              </a:schemeClr>
            </a:solidFill>
          </a:ln>
        </p:spPr>
        <p:txBody>
          <a:bodyPr wrap="square" rtlCol="0">
            <a:spAutoFit/>
          </a:bodyPr>
          <a:lstStyle/>
          <a:p>
            <a:pPr algn="ctr"/>
            <a:r>
              <a:rPr lang="de-DE" dirty="0" smtClean="0"/>
              <a:t>Toleranzbereich = </a:t>
            </a:r>
            <a:r>
              <a:rPr lang="de-DE" dirty="0" err="1" smtClean="0"/>
              <a:t>KonsenT</a:t>
            </a:r>
            <a:r>
              <a:rPr lang="de-DE" dirty="0"/>
              <a:t> </a:t>
            </a:r>
            <a:r>
              <a:rPr lang="de-DE" dirty="0" smtClean="0"/>
              <a:t>= OK-Zone</a:t>
            </a:r>
            <a:endParaRPr lang="de-DE" dirty="0"/>
          </a:p>
        </p:txBody>
      </p:sp>
      <p:sp>
        <p:nvSpPr>
          <p:cNvPr id="18" name="Textfeld 17"/>
          <p:cNvSpPr txBox="1"/>
          <p:nvPr/>
        </p:nvSpPr>
        <p:spPr>
          <a:xfrm>
            <a:off x="4459787" y="3412069"/>
            <a:ext cx="410690" cy="584775"/>
          </a:xfrm>
          <a:prstGeom prst="rect">
            <a:avLst/>
          </a:prstGeom>
          <a:noFill/>
        </p:spPr>
        <p:txBody>
          <a:bodyPr wrap="none" rtlCol="0">
            <a:spAutoFit/>
          </a:bodyPr>
          <a:lstStyle/>
          <a:p>
            <a:r>
              <a:rPr lang="de-DE" sz="3200" b="1" dirty="0" smtClean="0">
                <a:solidFill>
                  <a:srgbClr val="E05329"/>
                </a:solidFill>
              </a:rPr>
              <a:t>X</a:t>
            </a:r>
            <a:endParaRPr lang="de-DE" sz="3200" b="1" dirty="0">
              <a:solidFill>
                <a:srgbClr val="E05329"/>
              </a:solidFill>
            </a:endParaRPr>
          </a:p>
        </p:txBody>
      </p:sp>
    </p:spTree>
    <p:extLst>
      <p:ext uri="{BB962C8B-B14F-4D97-AF65-F5344CB8AC3E}">
        <p14:creationId xmlns:p14="http://schemas.microsoft.com/office/powerpoint/2010/main" val="80751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p:bldP spid="12" grpId="0" animBg="1"/>
      <p:bldP spid="14" grpId="0" animBg="1"/>
      <p:bldP spid="15" grpId="0" animBg="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811866"/>
            <a:ext cx="8280000" cy="4164133"/>
          </a:xfrm>
        </p:spPr>
        <p:txBody>
          <a:bodyPr/>
          <a:lstStyle/>
          <a:p>
            <a:endParaRPr lang="de-DE" dirty="0"/>
          </a:p>
        </p:txBody>
      </p:sp>
      <p:sp>
        <p:nvSpPr>
          <p:cNvPr id="3" name="Titel 2"/>
          <p:cNvSpPr>
            <a:spLocks noGrp="1"/>
          </p:cNvSpPr>
          <p:nvPr>
            <p:ph type="title"/>
          </p:nvPr>
        </p:nvSpPr>
        <p:spPr/>
        <p:txBody>
          <a:bodyPr/>
          <a:lstStyle/>
          <a:p>
            <a:r>
              <a:rPr lang="de-DE" dirty="0" smtClean="0"/>
              <a:t>Vergleich und Bewertung der Entscheidungsverfahren</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437152432"/>
              </p:ext>
            </p:extLst>
          </p:nvPr>
        </p:nvGraphicFramePr>
        <p:xfrm>
          <a:off x="467999" y="1828799"/>
          <a:ext cx="8280000" cy="4147200"/>
        </p:xfrm>
        <a:graphic>
          <a:graphicData uri="http://schemas.openxmlformats.org/drawingml/2006/table">
            <a:tbl>
              <a:tblPr firstRow="1" bandRow="1">
                <a:tableStyleId>{21E4AEA4-8DFA-4A89-87EB-49C32662AFE0}</a:tableStyleId>
              </a:tblPr>
              <a:tblGrid>
                <a:gridCol w="1225334"/>
                <a:gridCol w="3310467"/>
                <a:gridCol w="3744199"/>
              </a:tblGrid>
              <a:tr h="559604">
                <a:tc>
                  <a:txBody>
                    <a:bodyPr/>
                    <a:lstStyle/>
                    <a:p>
                      <a:endParaRPr lang="de-DE" dirty="0"/>
                    </a:p>
                  </a:txBody>
                  <a:tcPr/>
                </a:tc>
                <a:tc>
                  <a:txBody>
                    <a:bodyPr/>
                    <a:lstStyle/>
                    <a:p>
                      <a:r>
                        <a:rPr lang="de-DE" dirty="0" smtClean="0"/>
                        <a:t>Vorteile</a:t>
                      </a:r>
                      <a:endParaRPr lang="de-DE" dirty="0"/>
                    </a:p>
                  </a:txBody>
                  <a:tcPr/>
                </a:tc>
                <a:tc>
                  <a:txBody>
                    <a:bodyPr/>
                    <a:lstStyle/>
                    <a:p>
                      <a:r>
                        <a:rPr lang="de-DE" dirty="0" smtClean="0"/>
                        <a:t>Nachteile</a:t>
                      </a:r>
                      <a:endParaRPr lang="de-DE" dirty="0"/>
                    </a:p>
                  </a:txBody>
                  <a:tcPr/>
                </a:tc>
              </a:tr>
              <a:tr h="1793798">
                <a:tc>
                  <a:txBody>
                    <a:bodyPr/>
                    <a:lstStyle/>
                    <a:p>
                      <a:r>
                        <a:rPr lang="de-DE" dirty="0" smtClean="0"/>
                        <a:t>Mehrheits-entscheid</a:t>
                      </a:r>
                      <a:endParaRPr lang="de-DE" dirty="0"/>
                    </a:p>
                  </a:txBody>
                  <a:tcPr/>
                </a:tc>
                <a:tc>
                  <a:txBody>
                    <a:bodyPr/>
                    <a:lstStyle/>
                    <a:p>
                      <a:pPr marL="285750" indent="-285750">
                        <a:buFont typeface="Arial" panose="020B0604020202020204" pitchFamily="34" charset="0"/>
                        <a:buChar char="•"/>
                      </a:pPr>
                      <a:r>
                        <a:rPr lang="de-DE" dirty="0" smtClean="0"/>
                        <a:t>Bekannt und vertraut </a:t>
                      </a:r>
                    </a:p>
                    <a:p>
                      <a:pPr marL="285750" indent="-285750">
                        <a:buFont typeface="Arial" panose="020B0604020202020204" pitchFamily="34" charset="0"/>
                        <a:buChar char="•"/>
                      </a:pPr>
                      <a:r>
                        <a:rPr lang="de-DE" dirty="0" smtClean="0"/>
                        <a:t>Schnel</a:t>
                      </a:r>
                      <a:r>
                        <a:rPr lang="de-DE" baseline="0" dirty="0" smtClean="0"/>
                        <a:t>l durchführbar</a:t>
                      </a:r>
                      <a:endParaRPr lang="de-DE" dirty="0"/>
                    </a:p>
                  </a:txBody>
                  <a:tcPr/>
                </a:tc>
                <a:tc>
                  <a:txBody>
                    <a:bodyPr/>
                    <a:lstStyle/>
                    <a:p>
                      <a:pPr marL="285750" indent="-285750">
                        <a:buFont typeface="Arial" panose="020B0604020202020204" pitchFamily="34" charset="0"/>
                        <a:buChar char="•"/>
                      </a:pPr>
                      <a:r>
                        <a:rPr lang="de-DE" dirty="0" smtClean="0"/>
                        <a:t>Gewinner und Verlierer</a:t>
                      </a:r>
                    </a:p>
                    <a:p>
                      <a:pPr marL="285750" indent="-285750">
                        <a:buFont typeface="Arial" panose="020B0604020202020204" pitchFamily="34" charset="0"/>
                        <a:buChar char="•"/>
                      </a:pPr>
                      <a:r>
                        <a:rPr lang="de-DE" dirty="0" smtClean="0"/>
                        <a:t>Fördert Lagerbildungen</a:t>
                      </a:r>
                    </a:p>
                    <a:p>
                      <a:pPr marL="285750" indent="-285750">
                        <a:buFont typeface="Arial" panose="020B0604020202020204" pitchFamily="34" charset="0"/>
                        <a:buChar char="•"/>
                      </a:pPr>
                      <a:r>
                        <a:rPr lang="de-DE" dirty="0" smtClean="0"/>
                        <a:t>einzelne Personen/Teilgruppen</a:t>
                      </a:r>
                      <a:r>
                        <a:rPr lang="de-DE" baseline="0" dirty="0" smtClean="0"/>
                        <a:t> können überstimmt werden</a:t>
                      </a:r>
                      <a:endParaRPr lang="de-DE" dirty="0"/>
                    </a:p>
                  </a:txBody>
                  <a:tcPr/>
                </a:tc>
              </a:tr>
              <a:tr h="1793798">
                <a:tc>
                  <a:txBody>
                    <a:bodyPr/>
                    <a:lstStyle/>
                    <a:p>
                      <a:r>
                        <a:rPr lang="de-DE" dirty="0" err="1" smtClean="0"/>
                        <a:t>KonsenS</a:t>
                      </a:r>
                      <a:endParaRPr lang="de-DE" dirty="0"/>
                    </a:p>
                  </a:txBody>
                  <a:tcPr/>
                </a:tc>
                <a:tc>
                  <a:txBody>
                    <a:bodyPr/>
                    <a:lstStyle/>
                    <a:p>
                      <a:pPr marL="285750" indent="-285750">
                        <a:buFont typeface="Arial" panose="020B0604020202020204" pitchFamily="34" charset="0"/>
                        <a:buChar char="•"/>
                      </a:pPr>
                      <a:r>
                        <a:rPr lang="de-DE" dirty="0" smtClean="0"/>
                        <a:t>Sehr hoher Zustimmungsgrad</a:t>
                      </a:r>
                    </a:p>
                    <a:p>
                      <a:pPr marL="285750" indent="-285750">
                        <a:buFont typeface="Arial" panose="020B0604020202020204" pitchFamily="34" charset="0"/>
                        <a:buChar char="•"/>
                      </a:pPr>
                      <a:r>
                        <a:rPr lang="de-DE" dirty="0" smtClean="0"/>
                        <a:t>Hohe Macht der Einzelperson</a:t>
                      </a:r>
                      <a:r>
                        <a:rPr lang="de-DE" baseline="0" dirty="0" smtClean="0"/>
                        <a:t> Keine Stimme kann ignoriert werden.</a:t>
                      </a:r>
                      <a:endParaRPr lang="de-DE" dirty="0"/>
                    </a:p>
                  </a:txBody>
                  <a:tcPr/>
                </a:tc>
                <a:tc>
                  <a:txBody>
                    <a:bodyPr/>
                    <a:lstStyle/>
                    <a:p>
                      <a:pPr marL="285750" indent="-285750">
                        <a:buFont typeface="Arial" panose="020B0604020202020204" pitchFamily="34" charset="0"/>
                        <a:buChar char="•"/>
                      </a:pPr>
                      <a:r>
                        <a:rPr lang="de-DE" dirty="0" smtClean="0"/>
                        <a:t>Braucht viel Zeit/Energie</a:t>
                      </a:r>
                    </a:p>
                    <a:p>
                      <a:pPr marL="285750" indent="-285750">
                        <a:buFont typeface="Arial" panose="020B0604020202020204" pitchFamily="34" charset="0"/>
                        <a:buChar char="•"/>
                      </a:pPr>
                      <a:r>
                        <a:rPr lang="de-DE" baseline="0" dirty="0" smtClean="0"/>
                        <a:t>Abbruch-Veto gibt einer Einzel-Person viel Macht</a:t>
                      </a:r>
                    </a:p>
                    <a:p>
                      <a:pPr marL="285750" indent="-285750">
                        <a:buFont typeface="Arial" panose="020B0604020202020204" pitchFamily="34" charset="0"/>
                        <a:buChar char="•"/>
                      </a:pPr>
                      <a:r>
                        <a:rPr lang="de-DE" baseline="0" dirty="0" smtClean="0"/>
                        <a:t>Eher für kleinere Teams geeignet</a:t>
                      </a:r>
                      <a:endParaRPr lang="de-DE" dirty="0"/>
                    </a:p>
                  </a:txBody>
                  <a:tcPr/>
                </a:tc>
              </a:tr>
            </a:tbl>
          </a:graphicData>
        </a:graphic>
      </p:graphicFrame>
    </p:spTree>
    <p:extLst>
      <p:ext uri="{BB962C8B-B14F-4D97-AF65-F5344CB8AC3E}">
        <p14:creationId xmlns:p14="http://schemas.microsoft.com/office/powerpoint/2010/main" val="1134810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811866"/>
            <a:ext cx="8280000" cy="4164133"/>
          </a:xfrm>
        </p:spPr>
        <p:txBody>
          <a:bodyPr/>
          <a:lstStyle/>
          <a:p>
            <a:endParaRPr lang="de-DE" dirty="0"/>
          </a:p>
        </p:txBody>
      </p:sp>
      <p:sp>
        <p:nvSpPr>
          <p:cNvPr id="3" name="Titel 2"/>
          <p:cNvSpPr>
            <a:spLocks noGrp="1"/>
          </p:cNvSpPr>
          <p:nvPr>
            <p:ph type="title"/>
          </p:nvPr>
        </p:nvSpPr>
        <p:spPr/>
        <p:txBody>
          <a:bodyPr/>
          <a:lstStyle/>
          <a:p>
            <a:r>
              <a:rPr lang="de-DE" dirty="0" smtClean="0"/>
              <a:t>Vergleich und Bewertung der Entscheidungsverfahren</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575965830"/>
              </p:ext>
            </p:extLst>
          </p:nvPr>
        </p:nvGraphicFramePr>
        <p:xfrm>
          <a:off x="467999" y="1828799"/>
          <a:ext cx="8280000" cy="4119880"/>
        </p:xfrm>
        <a:graphic>
          <a:graphicData uri="http://schemas.openxmlformats.org/drawingml/2006/table">
            <a:tbl>
              <a:tblPr firstRow="1" bandRow="1">
                <a:tableStyleId>{21E4AEA4-8DFA-4A89-87EB-49C32662AFE0}</a:tableStyleId>
              </a:tblPr>
              <a:tblGrid>
                <a:gridCol w="1437001"/>
                <a:gridCol w="3344333"/>
                <a:gridCol w="3498666"/>
              </a:tblGrid>
              <a:tr h="370840">
                <a:tc>
                  <a:txBody>
                    <a:bodyPr/>
                    <a:lstStyle/>
                    <a:p>
                      <a:endParaRPr lang="de-DE" dirty="0"/>
                    </a:p>
                  </a:txBody>
                  <a:tcPr/>
                </a:tc>
                <a:tc>
                  <a:txBody>
                    <a:bodyPr/>
                    <a:lstStyle/>
                    <a:p>
                      <a:r>
                        <a:rPr lang="de-DE" dirty="0" smtClean="0"/>
                        <a:t>Vorteile</a:t>
                      </a:r>
                      <a:endParaRPr lang="de-DE" dirty="0"/>
                    </a:p>
                  </a:txBody>
                  <a:tcPr/>
                </a:tc>
                <a:tc>
                  <a:txBody>
                    <a:bodyPr/>
                    <a:lstStyle/>
                    <a:p>
                      <a:r>
                        <a:rPr lang="de-DE" dirty="0" smtClean="0"/>
                        <a:t>Nachteile</a:t>
                      </a:r>
                      <a:endParaRPr lang="de-DE" dirty="0"/>
                    </a:p>
                  </a:txBody>
                  <a:tcPr/>
                </a:tc>
              </a:tr>
              <a:tr h="370840">
                <a:tc>
                  <a:txBody>
                    <a:bodyPr/>
                    <a:lstStyle/>
                    <a:p>
                      <a:r>
                        <a:rPr lang="de-DE" dirty="0" err="1" smtClean="0"/>
                        <a:t>KonsenT</a:t>
                      </a:r>
                      <a:endParaRPr lang="de-DE" dirty="0"/>
                    </a:p>
                  </a:txBody>
                  <a:tcPr/>
                </a:tc>
                <a:tc>
                  <a:txBody>
                    <a:bodyPr/>
                    <a:lstStyle/>
                    <a:p>
                      <a:pPr marL="285750" indent="-285750">
                        <a:buFont typeface="Arial" panose="020B0604020202020204" pitchFamily="34" charset="0"/>
                        <a:buChar char="•"/>
                      </a:pPr>
                      <a:r>
                        <a:rPr lang="de-DE" dirty="0" smtClean="0"/>
                        <a:t>Hoher</a:t>
                      </a:r>
                      <a:r>
                        <a:rPr lang="de-DE" baseline="0" dirty="0" smtClean="0"/>
                        <a:t> Zustimmungsgrad</a:t>
                      </a:r>
                    </a:p>
                    <a:p>
                      <a:pPr marL="285750" indent="-285750">
                        <a:buFont typeface="Arial" panose="020B0604020202020204" pitchFamily="34" charset="0"/>
                        <a:buChar char="•"/>
                      </a:pPr>
                      <a:r>
                        <a:rPr lang="de-DE" baseline="0" dirty="0" smtClean="0"/>
                        <a:t>relativ hohe Macht der Einzelperson</a:t>
                      </a:r>
                    </a:p>
                    <a:p>
                      <a:pPr marL="285750" indent="-285750">
                        <a:buFont typeface="Arial" panose="020B0604020202020204" pitchFamily="34" charset="0"/>
                        <a:buChar char="•"/>
                      </a:pPr>
                      <a:r>
                        <a:rPr lang="de-DE" baseline="0" dirty="0" smtClean="0"/>
                        <a:t>Keine Stimme kann ignoriert werden &amp; schwerwiegende Einwände werden integriert</a:t>
                      </a:r>
                    </a:p>
                    <a:p>
                      <a:pPr marL="285750" indent="-285750">
                        <a:buFont typeface="Arial" panose="020B0604020202020204" pitchFamily="34" charset="0"/>
                        <a:buChar char="•"/>
                      </a:pPr>
                      <a:r>
                        <a:rPr lang="de-DE" baseline="0" dirty="0" smtClean="0"/>
                        <a:t>Pragmatisch und agil</a:t>
                      </a:r>
                      <a:endParaRPr lang="de-DE" dirty="0"/>
                    </a:p>
                  </a:txBody>
                  <a:tcPr/>
                </a:tc>
                <a:tc>
                  <a:txBody>
                    <a:bodyPr/>
                    <a:lstStyle/>
                    <a:p>
                      <a:pPr marL="285750" indent="-285750">
                        <a:buFont typeface="Arial" panose="020B0604020202020204" pitchFamily="34" charset="0"/>
                        <a:buChar char="•"/>
                      </a:pPr>
                      <a:r>
                        <a:rPr lang="de-DE" dirty="0" smtClean="0"/>
                        <a:t>Relativ hoher Zeitaufwand</a:t>
                      </a:r>
                      <a:r>
                        <a:rPr lang="de-DE" baseline="0" dirty="0" smtClean="0"/>
                        <a:t> pro Entscheidung (15-60min)</a:t>
                      </a:r>
                    </a:p>
                    <a:p>
                      <a:pPr marL="285750" indent="-285750">
                        <a:buFont typeface="Arial" panose="020B0604020202020204" pitchFamily="34" charset="0"/>
                        <a:buChar char="•"/>
                      </a:pPr>
                      <a:r>
                        <a:rPr lang="de-DE" baseline="0" dirty="0" smtClean="0"/>
                        <a:t>Eher für kleinere Teams geeignet</a:t>
                      </a:r>
                    </a:p>
                    <a:p>
                      <a:pPr marL="285750" indent="-285750">
                        <a:buFont typeface="Arial" panose="020B0604020202020204" pitchFamily="34" charset="0"/>
                        <a:buChar char="•"/>
                      </a:pPr>
                      <a:r>
                        <a:rPr lang="de-DE" baseline="0" dirty="0" smtClean="0"/>
                        <a:t>je größer das Team desto aufwändiger in der Entscheidungsfindung</a:t>
                      </a:r>
                      <a:endParaRPr lang="de-DE" dirty="0"/>
                    </a:p>
                  </a:txBody>
                  <a:tcPr/>
                </a:tc>
              </a:tr>
              <a:tr h="370840">
                <a:tc>
                  <a:txBody>
                    <a:bodyPr/>
                    <a:lstStyle/>
                    <a:p>
                      <a:r>
                        <a:rPr lang="de-DE" dirty="0" smtClean="0"/>
                        <a:t>Systemisches </a:t>
                      </a:r>
                      <a:r>
                        <a:rPr lang="de-DE" dirty="0" err="1" smtClean="0"/>
                        <a:t>Konsensieren</a:t>
                      </a:r>
                      <a:endParaRPr lang="de-DE" dirty="0"/>
                    </a:p>
                  </a:txBody>
                  <a:tcPr/>
                </a:tc>
                <a:tc>
                  <a:txBody>
                    <a:bodyPr/>
                    <a:lstStyle/>
                    <a:p>
                      <a:pPr marL="285750" indent="-285750">
                        <a:buFont typeface="Arial" panose="020B0604020202020204" pitchFamily="34" charset="0"/>
                        <a:buChar char="•"/>
                      </a:pPr>
                      <a:r>
                        <a:rPr lang="de-DE" dirty="0" smtClean="0"/>
                        <a:t>Hohe</a:t>
                      </a:r>
                      <a:r>
                        <a:rPr lang="de-DE" baseline="0" dirty="0" smtClean="0"/>
                        <a:t> Gruppenakzeptanz</a:t>
                      </a:r>
                    </a:p>
                    <a:p>
                      <a:pPr marL="285750" indent="-285750">
                        <a:buFont typeface="Arial" panose="020B0604020202020204" pitchFamily="34" charset="0"/>
                        <a:buChar char="•"/>
                      </a:pPr>
                      <a:r>
                        <a:rPr lang="de-DE" baseline="0" dirty="0" smtClean="0"/>
                        <a:t>Eignet sich auch für große Gruppen</a:t>
                      </a:r>
                    </a:p>
                    <a:p>
                      <a:pPr marL="285750" indent="-285750">
                        <a:buFont typeface="Arial" panose="020B0604020202020204" pitchFamily="34" charset="0"/>
                        <a:buChar char="•"/>
                      </a:pPr>
                      <a:r>
                        <a:rPr lang="de-DE" baseline="0" dirty="0" smtClean="0"/>
                        <a:t>Vielfältig einsetzbar</a:t>
                      </a:r>
                    </a:p>
                    <a:p>
                      <a:pPr marL="285750" indent="-285750">
                        <a:buFont typeface="Arial" panose="020B0604020202020204" pitchFamily="34" charset="0"/>
                        <a:buChar char="•"/>
                      </a:pPr>
                      <a:r>
                        <a:rPr lang="de-DE" baseline="0" dirty="0" smtClean="0"/>
                        <a:t>Jede Stimme wird gehört</a:t>
                      </a:r>
                    </a:p>
                    <a:p>
                      <a:pPr marL="285750" indent="-285750">
                        <a:buFont typeface="Arial" panose="020B0604020202020204" pitchFamily="34" charset="0"/>
                        <a:buChar char="•"/>
                      </a:pPr>
                      <a:r>
                        <a:rPr lang="de-DE" baseline="0" dirty="0" smtClean="0"/>
                        <a:t>Schnell durchführbar</a:t>
                      </a:r>
                      <a:endParaRPr lang="de-DE" dirty="0"/>
                    </a:p>
                  </a:txBody>
                  <a:tcPr/>
                </a:tc>
                <a:tc>
                  <a:txBody>
                    <a:bodyPr/>
                    <a:lstStyle/>
                    <a:p>
                      <a:pPr marL="285750" indent="-285750">
                        <a:buFont typeface="Arial" panose="020B0604020202020204" pitchFamily="34" charset="0"/>
                        <a:buChar char="•"/>
                      </a:pPr>
                      <a:r>
                        <a:rPr lang="de-DE" dirty="0" smtClean="0"/>
                        <a:t>Hohe</a:t>
                      </a:r>
                      <a:r>
                        <a:rPr lang="de-DE" baseline="0" dirty="0" smtClean="0"/>
                        <a:t> Widerstandsstimmen einzelner Personen können von der Gruppe überstimmt werden.</a:t>
                      </a:r>
                      <a:endParaRPr lang="de-DE" dirty="0"/>
                    </a:p>
                  </a:txBody>
                  <a:tcPr/>
                </a:tc>
              </a:tr>
            </a:tbl>
          </a:graphicData>
        </a:graphic>
      </p:graphicFrame>
    </p:spTree>
    <p:extLst>
      <p:ext uri="{BB962C8B-B14F-4D97-AF65-F5344CB8AC3E}">
        <p14:creationId xmlns:p14="http://schemas.microsoft.com/office/powerpoint/2010/main" val="3912638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279133"/>
            <a:ext cx="8280000" cy="4536000"/>
          </a:xfrm>
        </p:spPr>
        <p:txBody>
          <a:bodyPr/>
          <a:lstStyle/>
          <a:p>
            <a:pPr marL="457200" indent="-457200">
              <a:buFont typeface="+mj-lt"/>
              <a:buAutoNum type="arabicPeriod"/>
            </a:pPr>
            <a:r>
              <a:rPr lang="de-DE" sz="2400" dirty="0"/>
              <a:t>Ein oder mehrere Teilnehmende äußern einen schwerwiegenden Einwand.</a:t>
            </a:r>
          </a:p>
          <a:p>
            <a:pPr marL="457200" indent="-457200">
              <a:buFont typeface="+mj-lt"/>
              <a:buAutoNum type="arabicPeriod"/>
            </a:pPr>
            <a:r>
              <a:rPr lang="de-DE" sz="2400" dirty="0"/>
              <a:t>Als Moderator durchatmen und (innerlich) sagen: „Danke für diesen Einwand!“</a:t>
            </a:r>
          </a:p>
          <a:p>
            <a:pPr marL="457200" indent="-457200">
              <a:buFont typeface="+mj-lt"/>
              <a:buAutoNum type="arabicPeriod"/>
            </a:pPr>
            <a:r>
              <a:rPr lang="de-DE" sz="2400" dirty="0"/>
              <a:t>Alle Einwände sammeln ohne nähere Erläuterung.</a:t>
            </a:r>
          </a:p>
          <a:p>
            <a:pPr marL="457200" indent="-457200">
              <a:buFont typeface="+mj-lt"/>
              <a:buAutoNum type="arabicPeriod"/>
            </a:pPr>
            <a:r>
              <a:rPr lang="de-DE" sz="2400" dirty="0"/>
              <a:t>Für jeden Einwand klären:</a:t>
            </a:r>
          </a:p>
          <a:p>
            <a:pPr marL="914400" lvl="2" indent="-457200">
              <a:lnSpc>
                <a:spcPts val="2440"/>
              </a:lnSpc>
              <a:spcBef>
                <a:spcPts val="1000"/>
              </a:spcBef>
              <a:buFont typeface="+mj-lt"/>
              <a:buAutoNum type="alphaLcParenR"/>
            </a:pPr>
            <a:r>
              <a:rPr lang="de-DE" dirty="0">
                <a:latin typeface="Arial" panose="020B0604020202020204" pitchFamily="34" charset="0"/>
                <a:ea typeface="Open Sans" panose="020B0606030504020204" pitchFamily="34" charset="0"/>
                <a:cs typeface="Arial" panose="020B0604020202020204" pitchFamily="34" charset="0"/>
              </a:rPr>
              <a:t>Was ist dein schwerwiegender Einwand?</a:t>
            </a:r>
          </a:p>
          <a:p>
            <a:pPr marL="914400" lvl="2" indent="-457200">
              <a:lnSpc>
                <a:spcPts val="2440"/>
              </a:lnSpc>
              <a:spcBef>
                <a:spcPts val="1000"/>
              </a:spcBef>
              <a:buFont typeface="+mj-lt"/>
              <a:buAutoNum type="alphaLcParenR"/>
            </a:pPr>
            <a:r>
              <a:rPr lang="de-DE" dirty="0">
                <a:latin typeface="Arial" panose="020B0604020202020204" pitchFamily="34" charset="0"/>
                <a:ea typeface="Open Sans" panose="020B0606030504020204" pitchFamily="34" charset="0"/>
                <a:cs typeface="Arial" panose="020B0604020202020204" pitchFamily="34" charset="0"/>
              </a:rPr>
              <a:t>Was sind die Argumente/Sichtweisen dahinter?</a:t>
            </a:r>
          </a:p>
          <a:p>
            <a:pPr marL="914400" lvl="2" indent="-457200">
              <a:lnSpc>
                <a:spcPts val="2440"/>
              </a:lnSpc>
              <a:spcBef>
                <a:spcPts val="1000"/>
              </a:spcBef>
              <a:buFont typeface="+mj-lt"/>
              <a:buAutoNum type="alphaLcParenR"/>
            </a:pPr>
            <a:r>
              <a:rPr lang="de-DE" dirty="0">
                <a:latin typeface="Arial" panose="020B0604020202020204" pitchFamily="34" charset="0"/>
                <a:ea typeface="Open Sans" panose="020B0606030504020204" pitchFamily="34" charset="0"/>
                <a:cs typeface="Arial" panose="020B0604020202020204" pitchFamily="34" charset="0"/>
              </a:rPr>
              <a:t>Ist es wirklich schwerwiegend?</a:t>
            </a:r>
          </a:p>
          <a:p>
            <a:pPr marL="914400" lvl="2" indent="-457200">
              <a:lnSpc>
                <a:spcPts val="2440"/>
              </a:lnSpc>
              <a:spcBef>
                <a:spcPts val="1000"/>
              </a:spcBef>
              <a:buFont typeface="+mj-lt"/>
              <a:buAutoNum type="alphaLcParenR"/>
            </a:pPr>
            <a:r>
              <a:rPr lang="de-DE" dirty="0">
                <a:latin typeface="Arial" panose="020B0604020202020204" pitchFamily="34" charset="0"/>
                <a:ea typeface="Open Sans" panose="020B0606030504020204" pitchFamily="34" charset="0"/>
                <a:cs typeface="Arial" panose="020B0604020202020204" pitchFamily="34" charset="0"/>
              </a:rPr>
              <a:t>Hast du schon einen Lösungsvorschlag?</a:t>
            </a:r>
          </a:p>
        </p:txBody>
      </p:sp>
      <p:sp>
        <p:nvSpPr>
          <p:cNvPr id="3" name="Titel 2"/>
          <p:cNvSpPr>
            <a:spLocks noGrp="1"/>
          </p:cNvSpPr>
          <p:nvPr>
            <p:ph type="title"/>
          </p:nvPr>
        </p:nvSpPr>
        <p:spPr/>
        <p:txBody>
          <a:bodyPr/>
          <a:lstStyle/>
          <a:p>
            <a:r>
              <a:rPr lang="de-DE" dirty="0" smtClean="0"/>
              <a:t>Prozess der Einwand-Integration I</a:t>
            </a:r>
            <a:endParaRPr lang="de-DE" dirty="0"/>
          </a:p>
        </p:txBody>
      </p:sp>
    </p:spTree>
    <p:extLst>
      <p:ext uri="{BB962C8B-B14F-4D97-AF65-F5344CB8AC3E}">
        <p14:creationId xmlns:p14="http://schemas.microsoft.com/office/powerpoint/2010/main" val="384280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279133"/>
            <a:ext cx="8280000" cy="4536000"/>
          </a:xfrm>
        </p:spPr>
        <p:txBody>
          <a:bodyPr/>
          <a:lstStyle/>
          <a:p>
            <a:pPr marL="457200" indent="-457200">
              <a:buFont typeface="+mj-lt"/>
              <a:buAutoNum type="arabicPeriod" startAt="5"/>
            </a:pPr>
            <a:r>
              <a:rPr lang="de-DE" sz="2400" dirty="0" smtClean="0"/>
              <a:t>Mit dem jeweiligen Einwand-Geber einen Lösungsvorschlag erarbeiten, ggf. mit Unterstützung der Gruppe: Wie können wir das lösen oder integrieren? (Weisheit der Gruppe). </a:t>
            </a:r>
          </a:p>
          <a:p>
            <a:pPr marL="457200" indent="-457200">
              <a:buFont typeface="+mj-lt"/>
              <a:buAutoNum type="arabicPeriod" startAt="5"/>
            </a:pPr>
            <a:r>
              <a:rPr lang="de-DE" sz="2400" dirty="0" smtClean="0"/>
              <a:t>Ziel: Einwand-Geber wieder in die Toleranz-Zone holen (gibst du </a:t>
            </a:r>
            <a:r>
              <a:rPr lang="de-DE" sz="2400" dirty="0" err="1" smtClean="0"/>
              <a:t>KonsenT</a:t>
            </a:r>
            <a:r>
              <a:rPr lang="de-DE" sz="2400" dirty="0" smtClean="0"/>
              <a:t> zum neuen Vorschlag?), konkrete Lösungen für das Argument, keine Diskussionen um andere Themen.</a:t>
            </a:r>
          </a:p>
          <a:p>
            <a:pPr marL="457200" indent="-457200">
              <a:buFont typeface="+mj-lt"/>
              <a:buAutoNum type="arabicPeriod" startAt="5"/>
            </a:pPr>
            <a:r>
              <a:rPr lang="de-DE" sz="2400" dirty="0" smtClean="0"/>
              <a:t>Alle Einwände entsprechend bearbeiten.</a:t>
            </a:r>
          </a:p>
          <a:p>
            <a:pPr marL="457200" indent="-457200">
              <a:buFont typeface="+mj-lt"/>
              <a:buAutoNum type="arabicPeriod" startAt="5"/>
            </a:pPr>
            <a:r>
              <a:rPr lang="de-DE" sz="2400" dirty="0" smtClean="0"/>
              <a:t>Neuen Vorschlag dem Gesamt-Team zum </a:t>
            </a:r>
            <a:r>
              <a:rPr lang="de-DE" sz="2400" dirty="0" err="1" smtClean="0"/>
              <a:t>KonsenT</a:t>
            </a:r>
            <a:r>
              <a:rPr lang="de-DE" sz="2400" dirty="0" smtClean="0"/>
              <a:t> stellen.</a:t>
            </a:r>
          </a:p>
          <a:p>
            <a:pPr marL="457200" indent="-457200">
              <a:buFont typeface="+mj-lt"/>
              <a:buAutoNum type="arabicPeriod"/>
            </a:pPr>
            <a:endParaRPr lang="de-DE" dirty="0" smtClean="0"/>
          </a:p>
        </p:txBody>
      </p:sp>
      <p:sp>
        <p:nvSpPr>
          <p:cNvPr id="3" name="Titel 2"/>
          <p:cNvSpPr>
            <a:spLocks noGrp="1"/>
          </p:cNvSpPr>
          <p:nvPr>
            <p:ph type="title"/>
          </p:nvPr>
        </p:nvSpPr>
        <p:spPr/>
        <p:txBody>
          <a:bodyPr/>
          <a:lstStyle/>
          <a:p>
            <a:r>
              <a:rPr lang="de-DE" dirty="0" smtClean="0"/>
              <a:t>Prozess der Einwand-Integration II</a:t>
            </a:r>
            <a:endParaRPr lang="de-DE" dirty="0"/>
          </a:p>
        </p:txBody>
      </p:sp>
    </p:spTree>
    <p:extLst>
      <p:ext uri="{BB962C8B-B14F-4D97-AF65-F5344CB8AC3E}">
        <p14:creationId xmlns:p14="http://schemas.microsoft.com/office/powerpoint/2010/main" val="417154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DE" sz="2400" dirty="0" smtClean="0"/>
              <a:t>Klarheit gewinnen, in welcher Form die Entscheidung getroffen wird. </a:t>
            </a:r>
          </a:p>
          <a:p>
            <a:pPr marL="457200" indent="-457200">
              <a:buFont typeface="+mj-lt"/>
              <a:buAutoNum type="arabicPeriod"/>
            </a:pPr>
            <a:r>
              <a:rPr lang="de-DE" sz="2400" dirty="0" smtClean="0"/>
              <a:t>Welche Entscheidungsformen gibt ist?</a:t>
            </a:r>
          </a:p>
          <a:p>
            <a:pPr marL="1143000" lvl="1" indent="-457200">
              <a:buFont typeface="+mj-lt"/>
              <a:buAutoNum type="arabicPeriod"/>
            </a:pPr>
            <a:r>
              <a:rPr lang="de-DE" dirty="0" smtClean="0"/>
              <a:t>Wer?</a:t>
            </a:r>
          </a:p>
          <a:p>
            <a:pPr marL="1143000" lvl="1" indent="-457200">
              <a:buFont typeface="+mj-lt"/>
              <a:buAutoNum type="arabicPeriod"/>
            </a:pPr>
            <a:r>
              <a:rPr lang="de-DE" dirty="0" smtClean="0"/>
              <a:t>Wie?</a:t>
            </a:r>
          </a:p>
          <a:p>
            <a:pPr marL="457200" indent="-457200">
              <a:buFont typeface="+mj-lt"/>
              <a:buAutoNum type="arabicPeriod"/>
            </a:pPr>
            <a:r>
              <a:rPr lang="de-DE" sz="2400" dirty="0" smtClean="0"/>
              <a:t>Welche Entscheidungsform ist für unsere aktuelle Entscheidung richtig?</a:t>
            </a:r>
          </a:p>
        </p:txBody>
      </p:sp>
      <p:sp>
        <p:nvSpPr>
          <p:cNvPr id="3" name="Titel 2"/>
          <p:cNvSpPr>
            <a:spLocks noGrp="1"/>
          </p:cNvSpPr>
          <p:nvPr>
            <p:ph type="title"/>
          </p:nvPr>
        </p:nvSpPr>
        <p:spPr/>
        <p:txBody>
          <a:bodyPr/>
          <a:lstStyle/>
          <a:p>
            <a:r>
              <a:rPr lang="de-DE" dirty="0" smtClean="0"/>
              <a:t>Entscheidungsformen</a:t>
            </a:r>
            <a:endParaRPr lang="de-DE" dirty="0"/>
          </a:p>
        </p:txBody>
      </p:sp>
    </p:spTree>
    <p:extLst>
      <p:ext uri="{BB962C8B-B14F-4D97-AF65-F5344CB8AC3E}">
        <p14:creationId xmlns:p14="http://schemas.microsoft.com/office/powerpoint/2010/main" val="42299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Eine </a:t>
            </a:r>
            <a:r>
              <a:rPr lang="de-DE" sz="1800" dirty="0"/>
              <a:t>Person wird mit einer bestimmten Aufgabe betraut. Innerhalb </a:t>
            </a:r>
            <a:r>
              <a:rPr lang="de-DE" sz="1800" dirty="0" smtClean="0"/>
              <a:t>dieser Aufgabe erhält sie die Entscheidungsbefugnis und ggf. einen dazugehörigen Entscheidungsrahmen.</a:t>
            </a:r>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1.1. Wer? – Allein</a:t>
            </a:r>
            <a:endParaRPr lang="de-DE" dirty="0"/>
          </a:p>
        </p:txBody>
      </p:sp>
      <p:sp>
        <p:nvSpPr>
          <p:cNvPr id="4" name="Ellipse 3"/>
          <p:cNvSpPr/>
          <p:nvPr/>
        </p:nvSpPr>
        <p:spPr>
          <a:xfrm>
            <a:off x="3666067" y="3047999"/>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404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pPr marL="342900" indent="-342900">
              <a:buFont typeface="Arial" panose="020B0604020202020204" pitchFamily="34" charset="0"/>
              <a:buChar char="•"/>
            </a:pPr>
            <a:r>
              <a:rPr lang="de-DE" u="sng" dirty="0">
                <a:hlinkClick r:id="rId2"/>
              </a:rPr>
              <a:t>https://www.stefangross.org/werkzeuge/entscheidungsprozesse</a:t>
            </a:r>
            <a:r>
              <a:rPr lang="de-DE" u="sng" dirty="0" smtClean="0">
                <a:hlinkClick r:id="rId2"/>
              </a:rPr>
              <a:t>/</a:t>
            </a:r>
            <a:endParaRPr lang="de-DE" dirty="0" smtClean="0"/>
          </a:p>
          <a:p>
            <a:pPr marL="342900" indent="-342900">
              <a:buFont typeface="Arial" panose="020B0604020202020204" pitchFamily="34" charset="0"/>
              <a:buChar char="•"/>
            </a:pPr>
            <a:r>
              <a:rPr lang="de-DE" dirty="0" err="1" smtClean="0"/>
              <a:t>Rüther</a:t>
            </a:r>
            <a:r>
              <a:rPr lang="de-DE" dirty="0" smtClean="0"/>
              <a:t>, Christian. Werkzeugkiste (59). Gruppenentscheidungsverfahren für Teams. </a:t>
            </a:r>
            <a:r>
              <a:rPr lang="de-DE" dirty="0" err="1" smtClean="0"/>
              <a:t>OrganisationsEntwicklung</a:t>
            </a:r>
            <a:r>
              <a:rPr lang="de-DE" dirty="0" smtClean="0"/>
              <a:t> Nr. 2 / 2019, S. 92-99</a:t>
            </a:r>
          </a:p>
        </p:txBody>
      </p:sp>
      <p:sp>
        <p:nvSpPr>
          <p:cNvPr id="3" name="Titel 2"/>
          <p:cNvSpPr>
            <a:spLocks noGrp="1"/>
          </p:cNvSpPr>
          <p:nvPr>
            <p:ph type="title"/>
          </p:nvPr>
        </p:nvSpPr>
        <p:spPr/>
        <p:txBody>
          <a:bodyPr/>
          <a:lstStyle/>
          <a:p>
            <a:r>
              <a:rPr lang="de-DE" dirty="0" smtClean="0"/>
              <a:t>Quellen</a:t>
            </a:r>
            <a:endParaRPr lang="de-DE" dirty="0"/>
          </a:p>
        </p:txBody>
      </p:sp>
    </p:spTree>
    <p:extLst>
      <p:ext uri="{BB962C8B-B14F-4D97-AF65-F5344CB8AC3E}">
        <p14:creationId xmlns:p14="http://schemas.microsoft.com/office/powerpoint/2010/main" val="47565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endParaRPr lang="de-DE" sz="1800" dirty="0"/>
          </a:p>
          <a:p>
            <a:endParaRPr lang="de-DE" sz="1800" dirty="0" smtClean="0"/>
          </a:p>
          <a:p>
            <a:endParaRPr lang="de-DE" sz="1800" dirty="0"/>
          </a:p>
          <a:p>
            <a:endParaRPr lang="de-DE" sz="1800" dirty="0" smtClean="0"/>
          </a:p>
          <a:p>
            <a:r>
              <a:rPr lang="de-DE" sz="1800" dirty="0" smtClean="0"/>
              <a:t>Beispiele: Susanne kann sich vorstellen, die Dekoration für das Gemeindefest zu organisieren. Sie hat verschiedene Ideen und stellt die Rückfrage an den KGR, ob ihnen Blumen oder farblich passende Servietten wichtiger sind. Der KGR gibt die Entscheidung zurück und konkretisiert den Entscheidungsrahmen: Mit 500 € müssen 50 Tische dekoriert und funktional eingedeckt werden, alle Entscheidungen, die zu diesem Ergebnis führen, dürfen von Susanne allein entschieden werden.  Der KGR steht hinter ihren Entscheidungen. Falls es Entscheidungen bzgl. (Ökofairer) Beschaffung in der Gemeinde gibt, werden diese Susanne rechtzeitig mitgeteilt. </a:t>
            </a:r>
          </a:p>
          <a:p>
            <a:endParaRPr lang="de-DE" sz="1800" dirty="0" smtClean="0"/>
          </a:p>
        </p:txBody>
      </p:sp>
      <p:sp>
        <p:nvSpPr>
          <p:cNvPr id="3" name="Titel 2"/>
          <p:cNvSpPr>
            <a:spLocks noGrp="1"/>
          </p:cNvSpPr>
          <p:nvPr>
            <p:ph type="title"/>
          </p:nvPr>
        </p:nvSpPr>
        <p:spPr/>
        <p:txBody>
          <a:bodyPr/>
          <a:lstStyle/>
          <a:p>
            <a:r>
              <a:rPr lang="de-DE" dirty="0" smtClean="0"/>
              <a:t>1.1. Wer? – Allein - Beispiel</a:t>
            </a:r>
            <a:endParaRPr lang="de-DE" dirty="0"/>
          </a:p>
        </p:txBody>
      </p:sp>
      <p:sp>
        <p:nvSpPr>
          <p:cNvPr id="4" name="Ellipse 3"/>
          <p:cNvSpPr/>
          <p:nvPr/>
        </p:nvSpPr>
        <p:spPr>
          <a:xfrm>
            <a:off x="3691468" y="1397673"/>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8217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Ein Kernteam entscheidet. Das Kernteam wird von anderen in ihrer Entscheidung beraten und unterstützt. Falls es selbst nicht über die notwendige Fachkompetenz verfügt, holt es sich diesbezüglich aktiv Beratung.</a:t>
            </a:r>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1.1. Wer? – Kernteam</a:t>
            </a:r>
            <a:endParaRPr lang="de-DE" dirty="0"/>
          </a:p>
        </p:txBody>
      </p:sp>
      <p:grpSp>
        <p:nvGrpSpPr>
          <p:cNvPr id="7" name="Gruppieren 6"/>
          <p:cNvGrpSpPr/>
          <p:nvPr/>
        </p:nvGrpSpPr>
        <p:grpSpPr>
          <a:xfrm>
            <a:off x="2827867" y="2658539"/>
            <a:ext cx="3843868" cy="3022602"/>
            <a:chOff x="2827867" y="2658539"/>
            <a:chExt cx="3843868" cy="3022602"/>
          </a:xfrm>
        </p:grpSpPr>
        <p:sp>
          <p:nvSpPr>
            <p:cNvPr id="4" name="Ellipse 3"/>
            <p:cNvSpPr/>
            <p:nvPr/>
          </p:nvSpPr>
          <p:spPr>
            <a:xfrm>
              <a:off x="3843867" y="2658539"/>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5" name="Ellipse 4"/>
            <p:cNvSpPr/>
            <p:nvPr/>
          </p:nvSpPr>
          <p:spPr>
            <a:xfrm>
              <a:off x="2827867" y="4131740"/>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a:off x="5046135" y="4004733"/>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2371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endParaRPr lang="de-DE" sz="1800" dirty="0"/>
          </a:p>
          <a:p>
            <a:endParaRPr lang="de-DE" sz="1800" dirty="0" smtClean="0"/>
          </a:p>
          <a:p>
            <a:endParaRPr lang="de-DE" sz="1800" dirty="0"/>
          </a:p>
          <a:p>
            <a:endParaRPr lang="de-DE" sz="1800" dirty="0" smtClean="0"/>
          </a:p>
          <a:p>
            <a:endParaRPr lang="de-DE" sz="1800" dirty="0" smtClean="0"/>
          </a:p>
          <a:p>
            <a:endParaRPr lang="de-DE" sz="1800" dirty="0" smtClean="0"/>
          </a:p>
          <a:p>
            <a:r>
              <a:rPr lang="de-DE" sz="1800" dirty="0" smtClean="0"/>
              <a:t>Beispiele: Eine Form von Entscheidungen durch ein Kernteam ist das Erstellen der Tagesordnung für eine KGR-Sitzung durch die Vorsitzenden (Kraft Amtes und gewählte Vorsitzende). </a:t>
            </a:r>
          </a:p>
          <a:p>
            <a:r>
              <a:rPr lang="de-DE" sz="1800" dirty="0" smtClean="0"/>
              <a:t>Weitere Beispiele: Sachausschüsse, Projektgruppen etc., die fachliche, auf ihren Bereich bezogene Entscheidungen fällen können.</a:t>
            </a:r>
          </a:p>
          <a:p>
            <a:endParaRPr lang="de-DE" sz="1800" dirty="0" smtClean="0"/>
          </a:p>
        </p:txBody>
      </p:sp>
      <p:sp>
        <p:nvSpPr>
          <p:cNvPr id="3" name="Titel 2"/>
          <p:cNvSpPr>
            <a:spLocks noGrp="1"/>
          </p:cNvSpPr>
          <p:nvPr>
            <p:ph type="title"/>
          </p:nvPr>
        </p:nvSpPr>
        <p:spPr/>
        <p:txBody>
          <a:bodyPr/>
          <a:lstStyle/>
          <a:p>
            <a:r>
              <a:rPr lang="de-DE" dirty="0" smtClean="0"/>
              <a:t>1.1. Wer? – Kernteam - Beispiel</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8066" y="1516208"/>
            <a:ext cx="2780771" cy="219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9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Ein Team bereitet fachlich eine Entscheidung vor und legt diese zur Beratung vor, ist aber selbst nicht an der Entscheidung beteiligt. Diese wird von Außenstehenden / </a:t>
            </a:r>
            <a:r>
              <a:rPr lang="de-DE" sz="1800" dirty="0"/>
              <a:t>D</a:t>
            </a:r>
            <a:r>
              <a:rPr lang="de-DE" sz="1800" dirty="0" smtClean="0"/>
              <a:t>ritten gefällt. </a:t>
            </a:r>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1.1. Wer? – Dritte </a:t>
            </a:r>
            <a:endParaRPr lang="de-DE" dirty="0"/>
          </a:p>
        </p:txBody>
      </p:sp>
      <p:grpSp>
        <p:nvGrpSpPr>
          <p:cNvPr id="13" name="Gruppieren 12"/>
          <p:cNvGrpSpPr/>
          <p:nvPr/>
        </p:nvGrpSpPr>
        <p:grpSpPr>
          <a:xfrm>
            <a:off x="2527338" y="2337161"/>
            <a:ext cx="4265929" cy="4466575"/>
            <a:chOff x="2527338" y="2337161"/>
            <a:chExt cx="4265929" cy="4466575"/>
          </a:xfrm>
        </p:grpSpPr>
        <p:grpSp>
          <p:nvGrpSpPr>
            <p:cNvPr id="7" name="Gruppieren 6"/>
            <p:cNvGrpSpPr/>
            <p:nvPr/>
          </p:nvGrpSpPr>
          <p:grpSpPr>
            <a:xfrm rot="4315552">
              <a:off x="4525826" y="3871922"/>
              <a:ext cx="2536746" cy="1998136"/>
              <a:chOff x="2827867" y="2658539"/>
              <a:chExt cx="3843868" cy="3022602"/>
            </a:xfrm>
          </p:grpSpPr>
          <p:sp>
            <p:nvSpPr>
              <p:cNvPr id="4" name="Ellipse 3"/>
              <p:cNvSpPr/>
              <p:nvPr/>
            </p:nvSpPr>
            <p:spPr>
              <a:xfrm>
                <a:off x="3843867" y="2658539"/>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5" name="Ellipse 4"/>
              <p:cNvSpPr/>
              <p:nvPr/>
            </p:nvSpPr>
            <p:spPr>
              <a:xfrm>
                <a:off x="2827867" y="4131740"/>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a:off x="5046135" y="4004733"/>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8" name="Gruppieren 7"/>
            <p:cNvGrpSpPr/>
            <p:nvPr/>
          </p:nvGrpSpPr>
          <p:grpSpPr>
            <a:xfrm rot="15249790">
              <a:off x="2320113" y="4376335"/>
              <a:ext cx="2634626" cy="2220176"/>
              <a:chOff x="2827867" y="2658539"/>
              <a:chExt cx="3843868" cy="3022602"/>
            </a:xfrm>
          </p:grpSpPr>
          <p:sp>
            <p:nvSpPr>
              <p:cNvPr id="9" name="Ellipse 8"/>
              <p:cNvSpPr/>
              <p:nvPr/>
            </p:nvSpPr>
            <p:spPr>
              <a:xfrm>
                <a:off x="3843867" y="2658539"/>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0" name="Ellipse 9"/>
              <p:cNvSpPr/>
              <p:nvPr/>
            </p:nvSpPr>
            <p:spPr>
              <a:xfrm>
                <a:off x="2827867" y="4131740"/>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1" name="Ellipse 10"/>
              <p:cNvSpPr/>
              <p:nvPr/>
            </p:nvSpPr>
            <p:spPr>
              <a:xfrm>
                <a:off x="5046135" y="4004733"/>
                <a:ext cx="1625600" cy="154940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sp>
          <p:nvSpPr>
            <p:cNvPr id="12" name="Ellipse 11"/>
            <p:cNvSpPr/>
            <p:nvPr/>
          </p:nvSpPr>
          <p:spPr>
            <a:xfrm>
              <a:off x="4131733" y="2337161"/>
              <a:ext cx="1185334" cy="1168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50999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endParaRPr lang="de-DE" sz="1800" dirty="0"/>
          </a:p>
          <a:p>
            <a:endParaRPr lang="de-DE" sz="1800" dirty="0" smtClean="0"/>
          </a:p>
          <a:p>
            <a:endParaRPr lang="de-DE" sz="1800" dirty="0"/>
          </a:p>
          <a:p>
            <a:endParaRPr lang="de-DE" sz="1800" dirty="0" smtClean="0"/>
          </a:p>
          <a:p>
            <a:endParaRPr lang="de-DE" sz="1800" dirty="0" smtClean="0"/>
          </a:p>
          <a:p>
            <a:endParaRPr lang="de-DE" sz="1800" dirty="0" smtClean="0"/>
          </a:p>
          <a:p>
            <a:endParaRPr lang="de-DE" sz="1800" dirty="0" smtClean="0"/>
          </a:p>
          <a:p>
            <a:endParaRPr lang="de-DE" sz="1800" dirty="0"/>
          </a:p>
          <a:p>
            <a:r>
              <a:rPr lang="de-DE" sz="1800" dirty="0" smtClean="0"/>
              <a:t>Beispiele: Der Ausschuss Nachhaltige Beschaffung wird vom KGR beauftragt, einen Beschlussvorlage zum Thema </a:t>
            </a:r>
            <a:r>
              <a:rPr lang="de-DE" sz="1800" dirty="0" err="1" smtClean="0"/>
              <a:t>ökofaire</a:t>
            </a:r>
            <a:r>
              <a:rPr lang="de-DE" sz="1800" dirty="0" smtClean="0"/>
              <a:t> Beschaffung vorzulegen. Der Ausschuss arbeitet die Vorlage aus und legt sie dem KGR zur Beschlussfassung vor. </a:t>
            </a:r>
          </a:p>
        </p:txBody>
      </p:sp>
      <p:sp>
        <p:nvSpPr>
          <p:cNvPr id="3" name="Titel 2"/>
          <p:cNvSpPr>
            <a:spLocks noGrp="1"/>
          </p:cNvSpPr>
          <p:nvPr>
            <p:ph type="title"/>
          </p:nvPr>
        </p:nvSpPr>
        <p:spPr/>
        <p:txBody>
          <a:bodyPr/>
          <a:lstStyle/>
          <a:p>
            <a:r>
              <a:rPr lang="de-DE" dirty="0" smtClean="0"/>
              <a:t>1.1. Wer? – Dritte - Beispiel</a:t>
            </a:r>
            <a:endParaRPr lang="de-DE"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503" y="1621366"/>
            <a:ext cx="2648601" cy="2713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063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DE" sz="2400" dirty="0" smtClean="0"/>
              <a:t>Klarheit gewinnen, in welcher Form die Entscheidung getroffen wird. </a:t>
            </a:r>
          </a:p>
          <a:p>
            <a:pPr marL="457200" indent="-457200">
              <a:buFont typeface="+mj-lt"/>
              <a:buAutoNum type="arabicPeriod"/>
            </a:pPr>
            <a:r>
              <a:rPr lang="de-DE" sz="2400" dirty="0" smtClean="0"/>
              <a:t>Welche Entscheidungsformen gibt ist?</a:t>
            </a:r>
          </a:p>
          <a:p>
            <a:pPr marL="1143000" lvl="1" indent="-457200">
              <a:buFont typeface="+mj-lt"/>
              <a:buAutoNum type="arabicPeriod"/>
            </a:pPr>
            <a:r>
              <a:rPr lang="de-DE" dirty="0" smtClean="0"/>
              <a:t>Wer?</a:t>
            </a:r>
          </a:p>
          <a:p>
            <a:pPr marL="1143000" lvl="1" indent="-457200">
              <a:buFont typeface="+mj-lt"/>
              <a:buAutoNum type="arabicPeriod"/>
            </a:pPr>
            <a:r>
              <a:rPr lang="de-DE" dirty="0" smtClean="0"/>
              <a:t>Wie?</a:t>
            </a:r>
          </a:p>
        </p:txBody>
      </p:sp>
      <p:sp>
        <p:nvSpPr>
          <p:cNvPr id="3" name="Titel 2"/>
          <p:cNvSpPr>
            <a:spLocks noGrp="1"/>
          </p:cNvSpPr>
          <p:nvPr>
            <p:ph type="title"/>
          </p:nvPr>
        </p:nvSpPr>
        <p:spPr/>
        <p:txBody>
          <a:bodyPr/>
          <a:lstStyle/>
          <a:p>
            <a:r>
              <a:rPr lang="de-DE" dirty="0" smtClean="0"/>
              <a:t>Entscheidungsformen</a:t>
            </a:r>
            <a:endParaRPr lang="de-DE" dirty="0"/>
          </a:p>
        </p:txBody>
      </p:sp>
    </p:spTree>
    <p:extLst>
      <p:ext uri="{BB962C8B-B14F-4D97-AF65-F5344CB8AC3E}">
        <p14:creationId xmlns:p14="http://schemas.microsoft.com/office/powerpoint/2010/main" val="354382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467999" y="1439999"/>
            <a:ext cx="8280000" cy="5121667"/>
          </a:xfrm>
        </p:spPr>
        <p:txBody>
          <a:bodyPr/>
          <a:lstStyle/>
          <a:p>
            <a:r>
              <a:rPr lang="de-DE" sz="1800" dirty="0" smtClean="0"/>
              <a:t>Innerhalb des KGRs/Teams wird abgestimmt. Eine vorher festgelegte Mehrheit (einfache Mehrheit (50%+1), zweidrittel Mehrheit (66%+1) entscheidet über das Ergebnis. </a:t>
            </a:r>
          </a:p>
          <a:p>
            <a:endParaRPr lang="de-DE" sz="1800" dirty="0" smtClean="0"/>
          </a:p>
          <a:p>
            <a:endParaRPr lang="de-DE" sz="1800" dirty="0"/>
          </a:p>
          <a:p>
            <a:endParaRPr lang="de-DE" sz="1800" dirty="0" smtClean="0"/>
          </a:p>
        </p:txBody>
      </p:sp>
      <p:sp>
        <p:nvSpPr>
          <p:cNvPr id="3" name="Titel 2"/>
          <p:cNvSpPr>
            <a:spLocks noGrp="1"/>
          </p:cNvSpPr>
          <p:nvPr>
            <p:ph type="title"/>
          </p:nvPr>
        </p:nvSpPr>
        <p:spPr/>
        <p:txBody>
          <a:bodyPr/>
          <a:lstStyle/>
          <a:p>
            <a:r>
              <a:rPr lang="de-DE" dirty="0" smtClean="0"/>
              <a:t>1.2. Wie? – Mehrheitsentscheidung </a:t>
            </a:r>
            <a:endParaRPr lang="de-DE" dirty="0"/>
          </a:p>
        </p:txBody>
      </p:sp>
      <p:sp>
        <p:nvSpPr>
          <p:cNvPr id="4" name="Ellipse 3"/>
          <p:cNvSpPr/>
          <p:nvPr/>
        </p:nvSpPr>
        <p:spPr>
          <a:xfrm rot="4315552">
            <a:off x="5735506" y="3415750"/>
            <a:ext cx="1072809" cy="10242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5" name="Ellipse 4"/>
          <p:cNvSpPr/>
          <p:nvPr/>
        </p:nvSpPr>
        <p:spPr>
          <a:xfrm rot="4315552">
            <a:off x="4601657" y="3080474"/>
            <a:ext cx="1072809" cy="10242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rot="4315552">
            <a:off x="5135657" y="4446127"/>
            <a:ext cx="1072809" cy="10242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9" name="Ellipse 8"/>
          <p:cNvSpPr/>
          <p:nvPr/>
        </p:nvSpPr>
        <p:spPr>
          <a:xfrm rot="15249790">
            <a:off x="2611098" y="4392841"/>
            <a:ext cx="1114203" cy="11380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0" name="Ellipse 9"/>
          <p:cNvSpPr/>
          <p:nvPr/>
        </p:nvSpPr>
        <p:spPr>
          <a:xfrm rot="15249790">
            <a:off x="3842167" y="4767480"/>
            <a:ext cx="1114203" cy="11380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1" name="Ellipse 10"/>
          <p:cNvSpPr/>
          <p:nvPr/>
        </p:nvSpPr>
        <p:spPr>
          <a:xfrm rot="15249790">
            <a:off x="3337497" y="3330227"/>
            <a:ext cx="1114203" cy="11380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2248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1106</Words>
  <Application>Microsoft Office PowerPoint</Application>
  <PresentationFormat>Bildschirmpräsentation (4:3)</PresentationFormat>
  <Paragraphs>129</Paragraphs>
  <Slides>20</Slides>
  <Notes>1</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Office</vt:lpstr>
      <vt:lpstr>Entscheidungsformen</vt:lpstr>
      <vt:lpstr>1.1. Wer? – Allein</vt:lpstr>
      <vt:lpstr>1.1. Wer? – Allein - Beispiel</vt:lpstr>
      <vt:lpstr>1.1. Wer? – Kernteam</vt:lpstr>
      <vt:lpstr>1.1. Wer? – Kernteam - Beispiel</vt:lpstr>
      <vt:lpstr>1.1. Wer? – Dritte </vt:lpstr>
      <vt:lpstr>1.1. Wer? – Dritte - Beispiel</vt:lpstr>
      <vt:lpstr>Entscheidungsformen</vt:lpstr>
      <vt:lpstr>1.2. Wie? – Mehrheitsentscheidung </vt:lpstr>
      <vt:lpstr>1.2. Wie? – Konsens</vt:lpstr>
      <vt:lpstr>1.2. Wie? – KonsenT</vt:lpstr>
      <vt:lpstr>Vom KonsenS zum KonsenT</vt:lpstr>
      <vt:lpstr>1.2. Wie? – Systemisches Konsensieren</vt:lpstr>
      <vt:lpstr>Innerer Entscheidungsspielraum</vt:lpstr>
      <vt:lpstr>Vergleich und Bewertung der Entscheidungsverfahren</vt:lpstr>
      <vt:lpstr>Vergleich und Bewertung der Entscheidungsverfahren</vt:lpstr>
      <vt:lpstr>Prozess der Einwand-Integration I</vt:lpstr>
      <vt:lpstr>Prozess der Einwand-Integration II</vt:lpstr>
      <vt:lpstr>Entscheidungsformen</vt:lpstr>
      <vt:lpstr>Quellen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TK</dc:creator>
  <cp:lastModifiedBy>Theresa Kucher</cp:lastModifiedBy>
  <cp:revision>836</cp:revision>
  <cp:lastPrinted>2020-03-23T13:05:16Z</cp:lastPrinted>
  <dcterms:created xsi:type="dcterms:W3CDTF">2019-12-19T09:42:22Z</dcterms:created>
  <dcterms:modified xsi:type="dcterms:W3CDTF">2023-06-06T10:00:46Z</dcterms:modified>
</cp:coreProperties>
</file>